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4"/>
  </p:sldMasterIdLst>
  <p:sldIdLst>
    <p:sldId id="256" r:id="rId5"/>
    <p:sldId id="257" r:id="rId6"/>
    <p:sldId id="258" r:id="rId7"/>
    <p:sldId id="260" r:id="rId8"/>
    <p:sldId id="269" r:id="rId9"/>
    <p:sldId id="259" r:id="rId10"/>
    <p:sldId id="263" r:id="rId11"/>
    <p:sldId id="266" r:id="rId12"/>
    <p:sldId id="268" r:id="rId13"/>
    <p:sldId id="264" r:id="rId14"/>
    <p:sldId id="265" r:id="rId15"/>
    <p:sldId id="262" r:id="rId16"/>
    <p:sldId id="267" r:id="rId17"/>
    <p:sldId id="261"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94BAD2-87D3-06F1-88D8-7E1FD36A228C}" v="421" dt="2021-03-31T03:12:26.335"/>
    <p1510:client id="{B922CE3D-373B-4BE3-BAE6-E29FDD406503}" v="2547" dt="2021-03-31T04:14:14.699"/>
    <p1510:client id="{BD3ADDDB-01AB-4DF9-B588-C13AA17255BD}" v="799" dt="2021-03-31T04:18:03.1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8932558" y="5870575"/>
            <a:ext cx="1600200" cy="377825"/>
          </a:xfrm>
        </p:spPr>
        <p:txBody>
          <a:bodyPr/>
          <a:lstStyle/>
          <a:p>
            <a:fld id="{5CAC6683-38CE-484F-8E66-18D80DBF14B3}" type="datetimeFigureOut">
              <a:rPr lang="en-AU" smtClean="0"/>
              <a:t>31/03/2021</a:t>
            </a:fld>
            <a:endParaRPr lang="en-AU"/>
          </a:p>
        </p:txBody>
      </p:sp>
      <p:sp>
        <p:nvSpPr>
          <p:cNvPr id="5" name="Footer Placeholder 4"/>
          <p:cNvSpPr>
            <a:spLocks noGrp="1"/>
          </p:cNvSpPr>
          <p:nvPr>
            <p:ph type="ftr" sz="quarter" idx="11"/>
          </p:nvPr>
        </p:nvSpPr>
        <p:spPr>
          <a:xfrm>
            <a:off x="3962399" y="5870575"/>
            <a:ext cx="4893958" cy="377825"/>
          </a:xfrm>
        </p:spPr>
        <p:txBody>
          <a:bodyPr/>
          <a:lstStyle/>
          <a:p>
            <a:endParaRPr lang="en-AU"/>
          </a:p>
        </p:txBody>
      </p:sp>
      <p:sp>
        <p:nvSpPr>
          <p:cNvPr id="6" name="Slide Number Placeholder 5"/>
          <p:cNvSpPr>
            <a:spLocks noGrp="1"/>
          </p:cNvSpPr>
          <p:nvPr>
            <p:ph type="sldNum" sz="quarter" idx="12"/>
          </p:nvPr>
        </p:nvSpPr>
        <p:spPr>
          <a:xfrm>
            <a:off x="10608958" y="5870575"/>
            <a:ext cx="551167" cy="377825"/>
          </a:xfrm>
        </p:spPr>
        <p:txBody>
          <a:bodyPr/>
          <a:lstStyle/>
          <a:p>
            <a:fld id="{B2AC2651-C6E7-4F25-B229-5267A37DE5DE}" type="slidenum">
              <a:rPr lang="en-AU" smtClean="0"/>
              <a:t>‹#›</a:t>
            </a:fld>
            <a:endParaRPr lang="en-AU"/>
          </a:p>
        </p:txBody>
      </p:sp>
    </p:spTree>
    <p:extLst>
      <p:ext uri="{BB962C8B-B14F-4D97-AF65-F5344CB8AC3E}">
        <p14:creationId xmlns:p14="http://schemas.microsoft.com/office/powerpoint/2010/main" val="391255801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AC6683-38CE-484F-8E66-18D80DBF14B3}" type="datetimeFigureOut">
              <a:rPr lang="en-AU" smtClean="0"/>
              <a:t>31/03/2021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2AC2651-C6E7-4F25-B229-5267A37DE5DE}" type="slidenum">
              <a:rPr lang="en-AU" smtClean="0"/>
              <a:t>‹#›</a:t>
            </a:fld>
            <a:endParaRPr lang="en-AU"/>
          </a:p>
        </p:txBody>
      </p:sp>
    </p:spTree>
    <p:extLst>
      <p:ext uri="{BB962C8B-B14F-4D97-AF65-F5344CB8AC3E}">
        <p14:creationId xmlns:p14="http://schemas.microsoft.com/office/powerpoint/2010/main" val="3655974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AC6683-38CE-484F-8E66-18D80DBF14B3}" type="datetimeFigureOut">
              <a:rPr lang="en-AU" smtClean="0"/>
              <a:t>31/03/2021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AC2651-C6E7-4F25-B229-5267A37DE5DE}" type="slidenum">
              <a:rPr lang="en-AU" smtClean="0"/>
              <a:t>‹#›</a:t>
            </a:fld>
            <a:endParaRPr lang="en-AU"/>
          </a:p>
        </p:txBody>
      </p:sp>
    </p:spTree>
    <p:extLst>
      <p:ext uri="{BB962C8B-B14F-4D97-AF65-F5344CB8AC3E}">
        <p14:creationId xmlns:p14="http://schemas.microsoft.com/office/powerpoint/2010/main" val="2724887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AC6683-38CE-484F-8E66-18D80DBF14B3}" type="datetimeFigureOut">
              <a:rPr lang="en-AU" smtClean="0"/>
              <a:t>31/03/2021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AC2651-C6E7-4F25-B229-5267A37DE5DE}" type="slidenum">
              <a:rPr lang="en-AU" smtClean="0"/>
              <a:t>‹#›</a:t>
            </a:fld>
            <a:endParaRPr lang="en-AU"/>
          </a:p>
        </p:txBody>
      </p:sp>
    </p:spTree>
    <p:extLst>
      <p:ext uri="{BB962C8B-B14F-4D97-AF65-F5344CB8AC3E}">
        <p14:creationId xmlns:p14="http://schemas.microsoft.com/office/powerpoint/2010/main" val="3434159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AC6683-38CE-484F-8E66-18D80DBF14B3}" type="datetimeFigureOut">
              <a:rPr lang="en-AU" smtClean="0"/>
              <a:t>31/03/2021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AC2651-C6E7-4F25-B229-5267A37DE5DE}" type="slidenum">
              <a:rPr lang="en-AU" smtClean="0"/>
              <a:t>‹#›</a:t>
            </a:fld>
            <a:endParaRPr lang="en-AU"/>
          </a:p>
        </p:txBody>
      </p:sp>
    </p:spTree>
    <p:extLst>
      <p:ext uri="{BB962C8B-B14F-4D97-AF65-F5344CB8AC3E}">
        <p14:creationId xmlns:p14="http://schemas.microsoft.com/office/powerpoint/2010/main" val="4110236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AC6683-38CE-484F-8E66-18D80DBF14B3}" type="datetimeFigureOut">
              <a:rPr lang="en-AU" smtClean="0"/>
              <a:t>31/03/2021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AC2651-C6E7-4F25-B229-5267A37DE5DE}" type="slidenum">
              <a:rPr lang="en-AU" smtClean="0"/>
              <a:t>‹#›</a:t>
            </a:fld>
            <a:endParaRPr lang="en-AU"/>
          </a:p>
        </p:txBody>
      </p:sp>
    </p:spTree>
    <p:extLst>
      <p:ext uri="{BB962C8B-B14F-4D97-AF65-F5344CB8AC3E}">
        <p14:creationId xmlns:p14="http://schemas.microsoft.com/office/powerpoint/2010/main" val="366265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AC6683-38CE-484F-8E66-18D80DBF14B3}" type="datetimeFigureOut">
              <a:rPr lang="en-AU" smtClean="0"/>
              <a:t>31/03/2021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AC2651-C6E7-4F25-B229-5267A37DE5DE}" type="slidenum">
              <a:rPr lang="en-AU" smtClean="0"/>
              <a:t>‹#›</a:t>
            </a:fld>
            <a:endParaRPr lang="en-AU"/>
          </a:p>
        </p:txBody>
      </p:sp>
    </p:spTree>
    <p:extLst>
      <p:ext uri="{BB962C8B-B14F-4D97-AF65-F5344CB8AC3E}">
        <p14:creationId xmlns:p14="http://schemas.microsoft.com/office/powerpoint/2010/main" val="1035218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AC6683-38CE-484F-8E66-18D80DBF14B3}" type="datetimeFigureOut">
              <a:rPr lang="en-AU" smtClean="0"/>
              <a:t>31/03/2021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AC2651-C6E7-4F25-B229-5267A37DE5DE}" type="slidenum">
              <a:rPr lang="en-AU" smtClean="0"/>
              <a:t>‹#›</a:t>
            </a:fld>
            <a:endParaRPr lang="en-AU"/>
          </a:p>
        </p:txBody>
      </p:sp>
    </p:spTree>
    <p:extLst>
      <p:ext uri="{BB962C8B-B14F-4D97-AF65-F5344CB8AC3E}">
        <p14:creationId xmlns:p14="http://schemas.microsoft.com/office/powerpoint/2010/main" val="31896920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AC6683-38CE-484F-8E66-18D80DBF14B3}" type="datetimeFigureOut">
              <a:rPr lang="en-AU" smtClean="0"/>
              <a:t>31/03/2021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AC2651-C6E7-4F25-B229-5267A37DE5DE}" type="slidenum">
              <a:rPr lang="en-AU" smtClean="0"/>
              <a:t>‹#›</a:t>
            </a:fld>
            <a:endParaRPr lang="en-AU"/>
          </a:p>
        </p:txBody>
      </p:sp>
    </p:spTree>
    <p:extLst>
      <p:ext uri="{BB962C8B-B14F-4D97-AF65-F5344CB8AC3E}">
        <p14:creationId xmlns:p14="http://schemas.microsoft.com/office/powerpoint/2010/main" val="1137452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AC6683-38CE-484F-8E66-18D80DBF14B3}" type="datetimeFigureOut">
              <a:rPr lang="en-AU" smtClean="0"/>
              <a:t>31/03/2021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AC2651-C6E7-4F25-B229-5267A37DE5DE}" type="slidenum">
              <a:rPr lang="en-AU" smtClean="0"/>
              <a:t>‹#›</a:t>
            </a:fld>
            <a:endParaRPr lang="en-AU"/>
          </a:p>
        </p:txBody>
      </p:sp>
    </p:spTree>
    <p:extLst>
      <p:ext uri="{BB962C8B-B14F-4D97-AF65-F5344CB8AC3E}">
        <p14:creationId xmlns:p14="http://schemas.microsoft.com/office/powerpoint/2010/main" val="1964982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AC6683-38CE-484F-8E66-18D80DBF14B3}" type="datetimeFigureOut">
              <a:rPr lang="en-AU" smtClean="0"/>
              <a:t>31/03/2021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AC2651-C6E7-4F25-B229-5267A37DE5DE}" type="slidenum">
              <a:rPr lang="en-AU" smtClean="0"/>
              <a:t>‹#›</a:t>
            </a:fld>
            <a:endParaRPr lang="en-AU"/>
          </a:p>
        </p:txBody>
      </p:sp>
    </p:spTree>
    <p:extLst>
      <p:ext uri="{BB962C8B-B14F-4D97-AF65-F5344CB8AC3E}">
        <p14:creationId xmlns:p14="http://schemas.microsoft.com/office/powerpoint/2010/main" val="2512177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AC6683-38CE-484F-8E66-18D80DBF14B3}" type="datetimeFigureOut">
              <a:rPr lang="en-AU" smtClean="0"/>
              <a:t>31/03/2021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2AC2651-C6E7-4F25-B229-5267A37DE5DE}" type="slidenum">
              <a:rPr lang="en-AU" smtClean="0"/>
              <a:t>‹#›</a:t>
            </a:fld>
            <a:endParaRPr lang="en-AU"/>
          </a:p>
        </p:txBody>
      </p:sp>
    </p:spTree>
    <p:extLst>
      <p:ext uri="{BB962C8B-B14F-4D97-AF65-F5344CB8AC3E}">
        <p14:creationId xmlns:p14="http://schemas.microsoft.com/office/powerpoint/2010/main" val="307276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AC6683-38CE-484F-8E66-18D80DBF14B3}" type="datetimeFigureOut">
              <a:rPr lang="en-AU" smtClean="0"/>
              <a:t>31/03/2021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2AC2651-C6E7-4F25-B229-5267A37DE5DE}" type="slidenum">
              <a:rPr lang="en-AU" smtClean="0"/>
              <a:t>‹#›</a:t>
            </a:fld>
            <a:endParaRPr lang="en-AU"/>
          </a:p>
        </p:txBody>
      </p:sp>
    </p:spTree>
    <p:extLst>
      <p:ext uri="{BB962C8B-B14F-4D97-AF65-F5344CB8AC3E}">
        <p14:creationId xmlns:p14="http://schemas.microsoft.com/office/powerpoint/2010/main" val="95611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AC6683-38CE-484F-8E66-18D80DBF14B3}" type="datetimeFigureOut">
              <a:rPr lang="en-AU" smtClean="0"/>
              <a:t>31/03/2021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2AC2651-C6E7-4F25-B229-5267A37DE5DE}" type="slidenum">
              <a:rPr lang="en-AU" smtClean="0"/>
              <a:t>‹#›</a:t>
            </a:fld>
            <a:endParaRPr lang="en-AU"/>
          </a:p>
        </p:txBody>
      </p:sp>
    </p:spTree>
    <p:extLst>
      <p:ext uri="{BB962C8B-B14F-4D97-AF65-F5344CB8AC3E}">
        <p14:creationId xmlns:p14="http://schemas.microsoft.com/office/powerpoint/2010/main" val="3095815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5CAC6683-38CE-484F-8E66-18D80DBF14B3}" type="datetimeFigureOut">
              <a:rPr lang="en-AU" smtClean="0"/>
              <a:t>31/03/2021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2AC2651-C6E7-4F25-B229-5267A37DE5DE}" type="slidenum">
              <a:rPr lang="en-AU" smtClean="0"/>
              <a:t>‹#›</a:t>
            </a:fld>
            <a:endParaRPr lang="en-AU"/>
          </a:p>
        </p:txBody>
      </p:sp>
    </p:spTree>
    <p:extLst>
      <p:ext uri="{BB962C8B-B14F-4D97-AF65-F5344CB8AC3E}">
        <p14:creationId xmlns:p14="http://schemas.microsoft.com/office/powerpoint/2010/main" val="1182204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AC6683-38CE-484F-8E66-18D80DBF14B3}" type="datetimeFigureOut">
              <a:rPr lang="en-AU" smtClean="0"/>
              <a:t>31/03/2021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2AC2651-C6E7-4F25-B229-5267A37DE5DE}" type="slidenum">
              <a:rPr lang="en-AU" smtClean="0"/>
              <a:t>‹#›</a:t>
            </a:fld>
            <a:endParaRPr lang="en-AU"/>
          </a:p>
        </p:txBody>
      </p:sp>
    </p:spTree>
    <p:extLst>
      <p:ext uri="{BB962C8B-B14F-4D97-AF65-F5344CB8AC3E}">
        <p14:creationId xmlns:p14="http://schemas.microsoft.com/office/powerpoint/2010/main" val="2650079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AC6683-38CE-484F-8E66-18D80DBF14B3}" type="datetimeFigureOut">
              <a:rPr lang="en-AU" smtClean="0"/>
              <a:t>31/03/2021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2AC2651-C6E7-4F25-B229-5267A37DE5DE}" type="slidenum">
              <a:rPr lang="en-AU" smtClean="0"/>
              <a:t>‹#›</a:t>
            </a:fld>
            <a:endParaRPr lang="en-AU"/>
          </a:p>
        </p:txBody>
      </p:sp>
    </p:spTree>
    <p:extLst>
      <p:ext uri="{BB962C8B-B14F-4D97-AF65-F5344CB8AC3E}">
        <p14:creationId xmlns:p14="http://schemas.microsoft.com/office/powerpoint/2010/main" val="1118866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CAC6683-38CE-484F-8E66-18D80DBF14B3}" type="datetimeFigureOut">
              <a:rPr lang="en-AU" smtClean="0"/>
              <a:t>31/03/2021</a:t>
            </a:fld>
            <a:endParaRPr lang="en-AU"/>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AU"/>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2AC2651-C6E7-4F25-B229-5267A37DE5DE}" type="slidenum">
              <a:rPr lang="en-AU" smtClean="0"/>
              <a:t>‹#›</a:t>
            </a:fld>
            <a:endParaRPr lang="en-AU"/>
          </a:p>
        </p:txBody>
      </p:sp>
    </p:spTree>
    <p:extLst>
      <p:ext uri="{BB962C8B-B14F-4D97-AF65-F5344CB8AC3E}">
        <p14:creationId xmlns:p14="http://schemas.microsoft.com/office/powerpoint/2010/main" val="1731572047"/>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CF15F-8CAA-4CBA-A971-6F79D3DBC29F}"/>
              </a:ext>
            </a:extLst>
          </p:cNvPr>
          <p:cNvSpPr>
            <a:spLocks noGrp="1"/>
          </p:cNvSpPr>
          <p:nvPr>
            <p:ph type="ctrTitle"/>
          </p:nvPr>
        </p:nvSpPr>
        <p:spPr>
          <a:xfrm>
            <a:off x="7668576" y="959244"/>
            <a:ext cx="4523424" cy="3171532"/>
          </a:xfrm>
        </p:spPr>
        <p:txBody>
          <a:bodyPr anchor="b">
            <a:noAutofit/>
          </a:bodyPr>
          <a:lstStyle/>
          <a:p>
            <a:pPr algn="l"/>
            <a:r>
              <a:rPr lang="en-US" sz="6500">
                <a:latin typeface="Agency FB" panose="020B0503020202020204" pitchFamily="34" charset="0"/>
              </a:rPr>
              <a:t>Statistics Project -</a:t>
            </a:r>
            <a:br>
              <a:rPr lang="en-US" sz="6500">
                <a:latin typeface="Agency FB" panose="020B0503020202020204" pitchFamily="34" charset="0"/>
              </a:rPr>
            </a:br>
            <a:r>
              <a:rPr lang="en-US" sz="6500">
                <a:latin typeface="Agency FB" panose="020B0503020202020204" pitchFamily="34" charset="0"/>
              </a:rPr>
              <a:t>Streaming Services</a:t>
            </a:r>
            <a:endParaRPr lang="en-AU" sz="6500">
              <a:latin typeface="Agency FB" panose="020B0503020202020204" pitchFamily="34" charset="0"/>
            </a:endParaRPr>
          </a:p>
        </p:txBody>
      </p:sp>
      <p:sp>
        <p:nvSpPr>
          <p:cNvPr id="3" name="Subtitle 2">
            <a:extLst>
              <a:ext uri="{FF2B5EF4-FFF2-40B4-BE49-F238E27FC236}">
                <a16:creationId xmlns:a16="http://schemas.microsoft.com/office/drawing/2014/main" id="{88FDA0F1-A466-4755-AC2B-A1C15DD8D799}"/>
              </a:ext>
            </a:extLst>
          </p:cNvPr>
          <p:cNvSpPr>
            <a:spLocks noGrp="1"/>
          </p:cNvSpPr>
          <p:nvPr>
            <p:ph type="subTitle" idx="1"/>
          </p:nvPr>
        </p:nvSpPr>
        <p:spPr>
          <a:xfrm>
            <a:off x="7668576" y="5324824"/>
            <a:ext cx="4087305" cy="1147863"/>
          </a:xfrm>
        </p:spPr>
        <p:txBody>
          <a:bodyPr anchor="t">
            <a:normAutofit/>
          </a:bodyPr>
          <a:lstStyle/>
          <a:p>
            <a:pPr algn="l"/>
            <a:r>
              <a:rPr lang="en-US" sz="3000">
                <a:latin typeface="Agency FB" panose="020B0503020202020204" pitchFamily="34" charset="0"/>
              </a:rPr>
              <a:t>By Jaden and Jarrad</a:t>
            </a:r>
            <a:endParaRPr lang="en-AU" sz="3000">
              <a:latin typeface="Agency FB" panose="020B0503020202020204" pitchFamily="34" charset="0"/>
            </a:endParaRPr>
          </a:p>
        </p:txBody>
      </p:sp>
      <p:pic>
        <p:nvPicPr>
          <p:cNvPr id="5" name="Picture 4" descr="Blurred financial stock market data and graph">
            <a:extLst>
              <a:ext uri="{FF2B5EF4-FFF2-40B4-BE49-F238E27FC236}">
                <a16:creationId xmlns:a16="http://schemas.microsoft.com/office/drawing/2014/main" id="{70585F77-BE82-4A31-9F9D-0D90C741282C}"/>
              </a:ext>
            </a:extLst>
          </p:cNvPr>
          <p:cNvPicPr>
            <a:picLocks noChangeAspect="1"/>
          </p:cNvPicPr>
          <p:nvPr/>
        </p:nvPicPr>
        <p:blipFill rotWithShape="1">
          <a:blip r:embed="rId2"/>
          <a:srcRect l="24562" r="6003"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133673253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5F885-1265-42EF-9591-67D99A68E1E1}"/>
              </a:ext>
            </a:extLst>
          </p:cNvPr>
          <p:cNvSpPr>
            <a:spLocks noGrp="1"/>
          </p:cNvSpPr>
          <p:nvPr>
            <p:ph type="title"/>
          </p:nvPr>
        </p:nvSpPr>
        <p:spPr>
          <a:xfrm>
            <a:off x="825909" y="808055"/>
            <a:ext cx="3979205" cy="1453363"/>
          </a:xfrm>
        </p:spPr>
        <p:txBody>
          <a:bodyPr>
            <a:normAutofit/>
          </a:bodyPr>
          <a:lstStyle/>
          <a:p>
            <a:pPr>
              <a:lnSpc>
                <a:spcPct val="90000"/>
              </a:lnSpc>
            </a:pPr>
            <a:r>
              <a:rPr lang="en-US" sz="3300">
                <a:latin typeface="Agency FB" panose="020B0503020202020204" pitchFamily="34" charset="0"/>
                <a:cs typeface="Calibri Light"/>
              </a:rPr>
              <a:t>Relationship Between Homework and TV Hours Every Week</a:t>
            </a:r>
            <a:endParaRPr lang="en-US" sz="3300">
              <a:latin typeface="Agency FB" panose="020B0503020202020204" pitchFamily="34" charset="0"/>
            </a:endParaRPr>
          </a:p>
        </p:txBody>
      </p:sp>
      <p:sp>
        <p:nvSpPr>
          <p:cNvPr id="3" name="Content Placeholder 2">
            <a:extLst>
              <a:ext uri="{FF2B5EF4-FFF2-40B4-BE49-F238E27FC236}">
                <a16:creationId xmlns:a16="http://schemas.microsoft.com/office/drawing/2014/main" id="{CF0BD2EF-55F0-4690-BF0F-D57AF823CCB4}"/>
              </a:ext>
            </a:extLst>
          </p:cNvPr>
          <p:cNvSpPr>
            <a:spLocks noGrp="1"/>
          </p:cNvSpPr>
          <p:nvPr>
            <p:ph idx="1"/>
          </p:nvPr>
        </p:nvSpPr>
        <p:spPr>
          <a:xfrm>
            <a:off x="802178" y="2261420"/>
            <a:ext cx="4002936" cy="3637935"/>
          </a:xfrm>
        </p:spPr>
        <p:txBody>
          <a:bodyPr vert="horz" lIns="91440" tIns="45720" rIns="91440" bIns="45720" rtlCol="0">
            <a:normAutofit/>
          </a:bodyPr>
          <a:lstStyle/>
          <a:p>
            <a:pPr marL="0" indent="0">
              <a:buNone/>
            </a:pPr>
            <a:r>
              <a:rPr lang="en-US" sz="2500">
                <a:latin typeface="Agency FB" panose="020B0503020202020204" pitchFamily="34" charset="0"/>
                <a:cs typeface="Calibri"/>
              </a:rPr>
              <a:t>There isn’t a relationship between the number of hours people doing year 9 maths watch TV and do homework every week.</a:t>
            </a:r>
          </a:p>
        </p:txBody>
      </p:sp>
      <p:pic>
        <p:nvPicPr>
          <p:cNvPr id="2050" name="Picture 2" descr="Chart, line chart&#10;&#10;Description automatically generated">
            <a:extLst>
              <a:ext uri="{FF2B5EF4-FFF2-40B4-BE49-F238E27FC236}">
                <a16:creationId xmlns:a16="http://schemas.microsoft.com/office/drawing/2014/main" id="{29AB4228-199F-427E-9E87-FB06DF826DE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89752" y="1549495"/>
            <a:ext cx="6095593" cy="3596778"/>
          </a:xfrm>
          <a:prstGeom prst="roundRect">
            <a:avLst>
              <a:gd name="adj" fmla="val 4380"/>
            </a:avLst>
          </a:prstGeom>
          <a:no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15460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574B0-7A85-4692-8674-6DCC21E2D2AF}"/>
              </a:ext>
            </a:extLst>
          </p:cNvPr>
          <p:cNvSpPr>
            <a:spLocks noGrp="1"/>
          </p:cNvSpPr>
          <p:nvPr>
            <p:ph type="title"/>
          </p:nvPr>
        </p:nvSpPr>
        <p:spPr>
          <a:xfrm>
            <a:off x="1047280" y="759805"/>
            <a:ext cx="10306520" cy="1325563"/>
          </a:xfrm>
        </p:spPr>
        <p:txBody>
          <a:bodyPr>
            <a:normAutofit/>
          </a:bodyPr>
          <a:lstStyle/>
          <a:p>
            <a:r>
              <a:rPr lang="en-US" sz="5000">
                <a:solidFill>
                  <a:srgbClr val="FFFFFF"/>
                </a:solidFill>
                <a:latin typeface="Agency FB" panose="020B0503020202020204" pitchFamily="34" charset="0"/>
                <a:cs typeface="Calibri Light"/>
              </a:rPr>
              <a:t>Streaming Service Choices</a:t>
            </a:r>
            <a:endParaRPr lang="en-US" sz="5000">
              <a:solidFill>
                <a:srgbClr val="FFFFFF"/>
              </a:solidFill>
              <a:latin typeface="Agency FB" panose="020B0503020202020204" pitchFamily="34" charset="0"/>
            </a:endParaRPr>
          </a:p>
        </p:txBody>
      </p:sp>
      <p:graphicFrame>
        <p:nvGraphicFramePr>
          <p:cNvPr id="8" name="Content Placeholder 4">
            <a:extLst>
              <a:ext uri="{FF2B5EF4-FFF2-40B4-BE49-F238E27FC236}">
                <a16:creationId xmlns:a16="http://schemas.microsoft.com/office/drawing/2014/main" id="{7AFDDE44-0E87-4754-B830-73F43693867C}"/>
              </a:ext>
            </a:extLst>
          </p:cNvPr>
          <p:cNvGraphicFramePr>
            <a:graphicFrameLocks/>
          </p:cNvGraphicFramePr>
          <p:nvPr>
            <p:extLst>
              <p:ext uri="{D42A27DB-BD31-4B8C-83A1-F6EECF244321}">
                <p14:modId xmlns:p14="http://schemas.microsoft.com/office/powerpoint/2010/main" val="158133285"/>
              </p:ext>
            </p:extLst>
          </p:nvPr>
        </p:nvGraphicFramePr>
        <p:xfrm>
          <a:off x="6297491" y="2849122"/>
          <a:ext cx="4405207" cy="2849880"/>
        </p:xfrm>
        <a:graphic>
          <a:graphicData uri="http://schemas.openxmlformats.org/drawingml/2006/table">
            <a:tbl>
              <a:tblPr firstRow="1" bandRow="1">
                <a:tableStyleId>{8799B23B-EC83-4686-B30A-512413B5E67A}</a:tableStyleId>
              </a:tblPr>
              <a:tblGrid>
                <a:gridCol w="940647">
                  <a:extLst>
                    <a:ext uri="{9D8B030D-6E8A-4147-A177-3AD203B41FA5}">
                      <a16:colId xmlns:a16="http://schemas.microsoft.com/office/drawing/2014/main" val="2950280662"/>
                    </a:ext>
                  </a:extLst>
                </a:gridCol>
                <a:gridCol w="2989580">
                  <a:extLst>
                    <a:ext uri="{9D8B030D-6E8A-4147-A177-3AD203B41FA5}">
                      <a16:colId xmlns:a16="http://schemas.microsoft.com/office/drawing/2014/main" val="2290358110"/>
                    </a:ext>
                  </a:extLst>
                </a:gridCol>
                <a:gridCol w="474980">
                  <a:extLst>
                    <a:ext uri="{9D8B030D-6E8A-4147-A177-3AD203B41FA5}">
                      <a16:colId xmlns:a16="http://schemas.microsoft.com/office/drawing/2014/main" val="2947329787"/>
                    </a:ext>
                  </a:extLst>
                </a:gridCol>
              </a:tblGrid>
              <a:tr h="569976">
                <a:tc>
                  <a:txBody>
                    <a:bodyPr/>
                    <a:lstStyle/>
                    <a:p>
                      <a:pPr algn="l"/>
                      <a:r>
                        <a:rPr lang="en-US" sz="3300">
                          <a:effectLst/>
                        </a:rPr>
                        <a:t>131</a:t>
                      </a:r>
                    </a:p>
                  </a:txBody>
                  <a:tcPr marL="0" marR="0" marT="0" marB="0" anchor="ctr"/>
                </a:tc>
                <a:tc>
                  <a:txBody>
                    <a:bodyPr/>
                    <a:lstStyle/>
                    <a:p>
                      <a:r>
                        <a:rPr lang="en-US" sz="3300">
                          <a:effectLst/>
                        </a:rPr>
                        <a:t>Netflix</a:t>
                      </a:r>
                    </a:p>
                  </a:txBody>
                  <a:tcPr marL="0" marR="0" marT="0" marB="0" anchor="ctr"/>
                </a:tc>
                <a:tc>
                  <a:txBody>
                    <a:bodyPr/>
                    <a:lstStyle/>
                    <a:p>
                      <a:pPr algn="l"/>
                      <a:endParaRPr lang="en-US" sz="3300">
                        <a:effectLst/>
                      </a:endParaRPr>
                    </a:p>
                  </a:txBody>
                  <a:tcPr marL="0" marR="0" marT="0" marB="0" anchor="ctr"/>
                </a:tc>
                <a:extLst>
                  <a:ext uri="{0D108BD9-81ED-4DB2-BD59-A6C34878D82A}">
                    <a16:rowId xmlns:a16="http://schemas.microsoft.com/office/drawing/2014/main" val="1863200651"/>
                  </a:ext>
                </a:extLst>
              </a:tr>
              <a:tr h="569976">
                <a:tc>
                  <a:txBody>
                    <a:bodyPr/>
                    <a:lstStyle/>
                    <a:p>
                      <a:pPr algn="l"/>
                      <a:r>
                        <a:rPr lang="en-US" sz="3300">
                          <a:effectLst/>
                        </a:rPr>
                        <a:t>43</a:t>
                      </a:r>
                    </a:p>
                  </a:txBody>
                  <a:tcPr marL="0" marR="0" marT="0" marB="0" anchor="ctr"/>
                </a:tc>
                <a:tc>
                  <a:txBody>
                    <a:bodyPr/>
                    <a:lstStyle/>
                    <a:p>
                      <a:r>
                        <a:rPr lang="en-US" sz="3300"/>
                        <a:t>Disney+</a:t>
                      </a:r>
                    </a:p>
                  </a:txBody>
                  <a:tcPr marL="0" marR="0" marT="0" marB="0" anchor="ctr"/>
                </a:tc>
                <a:tc>
                  <a:txBody>
                    <a:bodyPr/>
                    <a:lstStyle/>
                    <a:p>
                      <a:pPr algn="l"/>
                      <a:endParaRPr lang="en-US" sz="3300"/>
                    </a:p>
                  </a:txBody>
                  <a:tcPr marL="0" marR="0" marT="0" marB="0" anchor="ctr"/>
                </a:tc>
                <a:extLst>
                  <a:ext uri="{0D108BD9-81ED-4DB2-BD59-A6C34878D82A}">
                    <a16:rowId xmlns:a16="http://schemas.microsoft.com/office/drawing/2014/main" val="1319883818"/>
                  </a:ext>
                </a:extLst>
              </a:tr>
              <a:tr h="569976">
                <a:tc>
                  <a:txBody>
                    <a:bodyPr/>
                    <a:lstStyle/>
                    <a:p>
                      <a:pPr algn="l"/>
                      <a:r>
                        <a:rPr lang="en-US" sz="3300">
                          <a:effectLst/>
                        </a:rPr>
                        <a:t>31</a:t>
                      </a:r>
                    </a:p>
                  </a:txBody>
                  <a:tcPr marL="0" marR="0" marT="0" marB="0" anchor="ctr"/>
                </a:tc>
                <a:tc>
                  <a:txBody>
                    <a:bodyPr/>
                    <a:lstStyle/>
                    <a:p>
                      <a:r>
                        <a:rPr lang="en-US" sz="3300"/>
                        <a:t>Stan</a:t>
                      </a:r>
                    </a:p>
                  </a:txBody>
                  <a:tcPr marL="0" marR="0" marT="0" marB="0" anchor="ctr"/>
                </a:tc>
                <a:tc>
                  <a:txBody>
                    <a:bodyPr/>
                    <a:lstStyle/>
                    <a:p>
                      <a:pPr algn="l"/>
                      <a:endParaRPr lang="en-US" sz="3300"/>
                    </a:p>
                  </a:txBody>
                  <a:tcPr marL="0" marR="0" marT="0" marB="0" anchor="ctr"/>
                </a:tc>
                <a:extLst>
                  <a:ext uri="{0D108BD9-81ED-4DB2-BD59-A6C34878D82A}">
                    <a16:rowId xmlns:a16="http://schemas.microsoft.com/office/drawing/2014/main" val="3596086215"/>
                  </a:ext>
                </a:extLst>
              </a:tr>
              <a:tr h="569976">
                <a:tc>
                  <a:txBody>
                    <a:bodyPr/>
                    <a:lstStyle/>
                    <a:p>
                      <a:pPr algn="l"/>
                      <a:r>
                        <a:rPr lang="en-US" sz="3300">
                          <a:effectLst/>
                        </a:rPr>
                        <a:t>37</a:t>
                      </a:r>
                    </a:p>
                  </a:txBody>
                  <a:tcPr marL="0" marR="0" marT="0" marB="0" anchor="ctr"/>
                </a:tc>
                <a:tc>
                  <a:txBody>
                    <a:bodyPr/>
                    <a:lstStyle/>
                    <a:p>
                      <a:r>
                        <a:rPr lang="en-US" sz="3300"/>
                        <a:t>Amazon Prime</a:t>
                      </a:r>
                    </a:p>
                  </a:txBody>
                  <a:tcPr marL="0" marR="0" marT="0" marB="0" anchor="ctr"/>
                </a:tc>
                <a:tc>
                  <a:txBody>
                    <a:bodyPr/>
                    <a:lstStyle/>
                    <a:p>
                      <a:pPr algn="l"/>
                      <a:endParaRPr lang="en-US" sz="3300"/>
                    </a:p>
                  </a:txBody>
                  <a:tcPr marL="0" marR="0" marT="0" marB="0" anchor="ctr"/>
                </a:tc>
                <a:extLst>
                  <a:ext uri="{0D108BD9-81ED-4DB2-BD59-A6C34878D82A}">
                    <a16:rowId xmlns:a16="http://schemas.microsoft.com/office/drawing/2014/main" val="629715197"/>
                  </a:ext>
                </a:extLst>
              </a:tr>
              <a:tr h="569976">
                <a:tc>
                  <a:txBody>
                    <a:bodyPr/>
                    <a:lstStyle/>
                    <a:p>
                      <a:pPr algn="l"/>
                      <a:r>
                        <a:rPr lang="en-US" sz="3300">
                          <a:effectLst/>
                        </a:rPr>
                        <a:t>4</a:t>
                      </a:r>
                    </a:p>
                  </a:txBody>
                  <a:tcPr marL="0" marR="0" marT="0" marB="0" anchor="ctr"/>
                </a:tc>
                <a:tc>
                  <a:txBody>
                    <a:bodyPr/>
                    <a:lstStyle/>
                    <a:p>
                      <a:r>
                        <a:rPr lang="en-US" sz="3300"/>
                        <a:t>Binge</a:t>
                      </a:r>
                    </a:p>
                  </a:txBody>
                  <a:tcPr marL="0" marR="0" marT="0" marB="0" anchor="ctr"/>
                </a:tc>
                <a:tc>
                  <a:txBody>
                    <a:bodyPr/>
                    <a:lstStyle/>
                    <a:p>
                      <a:pPr algn="l"/>
                      <a:endParaRPr lang="en-US" sz="3300"/>
                    </a:p>
                  </a:txBody>
                  <a:tcPr marL="0" marR="0" marT="0" marB="0" anchor="ctr"/>
                </a:tc>
                <a:extLst>
                  <a:ext uri="{0D108BD9-81ED-4DB2-BD59-A6C34878D82A}">
                    <a16:rowId xmlns:a16="http://schemas.microsoft.com/office/drawing/2014/main" val="3210632467"/>
                  </a:ext>
                </a:extLst>
              </a:tr>
            </a:tbl>
          </a:graphicData>
        </a:graphic>
      </p:graphicFrame>
      <p:pic>
        <p:nvPicPr>
          <p:cNvPr id="3073" name="Picture 1">
            <a:extLst>
              <a:ext uri="{FF2B5EF4-FFF2-40B4-BE49-F238E27FC236}">
                <a16:creationId xmlns:a16="http://schemas.microsoft.com/office/drawing/2014/main" id="{1838A30B-03CF-465F-B33B-B08647A56F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0252" y="2849122"/>
            <a:ext cx="4775188" cy="2857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59547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E3F67-584C-4CC5-98C3-FD2CC56DC937}"/>
              </a:ext>
            </a:extLst>
          </p:cNvPr>
          <p:cNvSpPr>
            <a:spLocks noGrp="1"/>
          </p:cNvSpPr>
          <p:nvPr>
            <p:ph type="title"/>
          </p:nvPr>
        </p:nvSpPr>
        <p:spPr>
          <a:xfrm>
            <a:off x="1047280" y="759805"/>
            <a:ext cx="10306520" cy="1325563"/>
          </a:xfrm>
        </p:spPr>
        <p:txBody>
          <a:bodyPr>
            <a:normAutofit/>
          </a:bodyPr>
          <a:lstStyle/>
          <a:p>
            <a:r>
              <a:rPr lang="en-AU" sz="6500">
                <a:solidFill>
                  <a:srgbClr val="FFFFFF"/>
                </a:solidFill>
                <a:latin typeface="Agency FB" panose="020B0503020202020204" pitchFamily="34" charset="0"/>
              </a:rPr>
              <a:t>Outliers</a:t>
            </a:r>
          </a:p>
        </p:txBody>
      </p:sp>
      <p:sp>
        <p:nvSpPr>
          <p:cNvPr id="3" name="Content Placeholder 2">
            <a:extLst>
              <a:ext uri="{FF2B5EF4-FFF2-40B4-BE49-F238E27FC236}">
                <a16:creationId xmlns:a16="http://schemas.microsoft.com/office/drawing/2014/main" id="{CB153E58-2701-44A1-854A-EA0CD4C69176}"/>
              </a:ext>
            </a:extLst>
          </p:cNvPr>
          <p:cNvSpPr>
            <a:spLocks noGrp="1"/>
          </p:cNvSpPr>
          <p:nvPr>
            <p:ph idx="1"/>
          </p:nvPr>
        </p:nvSpPr>
        <p:spPr>
          <a:xfrm>
            <a:off x="1424904" y="2494450"/>
            <a:ext cx="4053545" cy="3563159"/>
          </a:xfrm>
        </p:spPr>
        <p:txBody>
          <a:bodyPr>
            <a:normAutofit/>
          </a:bodyPr>
          <a:lstStyle/>
          <a:p>
            <a:r>
              <a:rPr lang="en-US" sz="2600">
                <a:latin typeface="Agency FB" panose="020B0503020202020204" pitchFamily="34" charset="0"/>
              </a:rPr>
              <a:t>There was an outlier when someone said that they watched 123456 hours of tv when that isn't possible, so we excluded this data. This person also said that they have all streaming services so this person could have potentially lied so we also excluded this data. </a:t>
            </a:r>
          </a:p>
          <a:p>
            <a:endParaRPr lang="en-AU" sz="2600">
              <a:latin typeface="Agency FB" panose="020B0503020202020204" pitchFamily="34" charset="0"/>
            </a:endParaRPr>
          </a:p>
        </p:txBody>
      </p:sp>
      <p:graphicFrame>
        <p:nvGraphicFramePr>
          <p:cNvPr id="5" name="Table 4">
            <a:extLst>
              <a:ext uri="{FF2B5EF4-FFF2-40B4-BE49-F238E27FC236}">
                <a16:creationId xmlns:a16="http://schemas.microsoft.com/office/drawing/2014/main" id="{D9D19E57-C357-4DBA-AACF-CAEBB11A52E4}"/>
              </a:ext>
            </a:extLst>
          </p:cNvPr>
          <p:cNvGraphicFramePr>
            <a:graphicFrameLocks noGrp="1"/>
          </p:cNvGraphicFramePr>
          <p:nvPr>
            <p:extLst>
              <p:ext uri="{D42A27DB-BD31-4B8C-83A1-F6EECF244321}">
                <p14:modId xmlns:p14="http://schemas.microsoft.com/office/powerpoint/2010/main" val="1908437475"/>
              </p:ext>
            </p:extLst>
          </p:nvPr>
        </p:nvGraphicFramePr>
        <p:xfrm>
          <a:off x="6098892" y="2702103"/>
          <a:ext cx="5490358" cy="2149611"/>
        </p:xfrm>
        <a:graphic>
          <a:graphicData uri="http://schemas.openxmlformats.org/drawingml/2006/table">
            <a:tbl>
              <a:tblPr firstRow="1" bandRow="1">
                <a:solidFill>
                  <a:schemeClr val="bg1"/>
                </a:solidFill>
                <a:tableStyleId>{5C22544A-7EE6-4342-B048-85BDC9FD1C3A}</a:tableStyleId>
              </a:tblPr>
              <a:tblGrid>
                <a:gridCol w="918357">
                  <a:extLst>
                    <a:ext uri="{9D8B030D-6E8A-4147-A177-3AD203B41FA5}">
                      <a16:colId xmlns:a16="http://schemas.microsoft.com/office/drawing/2014/main" val="4222542022"/>
                    </a:ext>
                  </a:extLst>
                </a:gridCol>
                <a:gridCol w="1545073">
                  <a:extLst>
                    <a:ext uri="{9D8B030D-6E8A-4147-A177-3AD203B41FA5}">
                      <a16:colId xmlns:a16="http://schemas.microsoft.com/office/drawing/2014/main" val="2521787584"/>
                    </a:ext>
                  </a:extLst>
                </a:gridCol>
                <a:gridCol w="152679">
                  <a:extLst>
                    <a:ext uri="{9D8B030D-6E8A-4147-A177-3AD203B41FA5}">
                      <a16:colId xmlns:a16="http://schemas.microsoft.com/office/drawing/2014/main" val="1920163542"/>
                    </a:ext>
                  </a:extLst>
                </a:gridCol>
                <a:gridCol w="2874249">
                  <a:extLst>
                    <a:ext uri="{9D8B030D-6E8A-4147-A177-3AD203B41FA5}">
                      <a16:colId xmlns:a16="http://schemas.microsoft.com/office/drawing/2014/main" val="2900268535"/>
                    </a:ext>
                  </a:extLst>
                </a:gridCol>
              </a:tblGrid>
              <a:tr h="862274">
                <a:tc>
                  <a:txBody>
                    <a:bodyPr/>
                    <a:lstStyle/>
                    <a:p>
                      <a:endParaRPr lang="en-US" sz="1500" b="0" cap="none" spc="0">
                        <a:solidFill>
                          <a:schemeClr val="bg1"/>
                        </a:solidFill>
                        <a:effectLst/>
                      </a:endParaRPr>
                    </a:p>
                  </a:txBody>
                  <a:tcPr marL="127279" marR="0" marT="97907" marB="97907" anchor="ctr">
                    <a:lnL w="19050" cap="flat" cmpd="sng" algn="ctr">
                      <a:solidFill>
                        <a:schemeClr val="tx1"/>
                      </a:solidFill>
                      <a:prstDash val="solid"/>
                    </a:lnL>
                    <a:lnR w="12700" cmpd="sng">
                      <a:noFill/>
                    </a:lnR>
                    <a:lnT w="19050" cap="flat" cmpd="sng" algn="ctr">
                      <a:solidFill>
                        <a:schemeClr val="tx1"/>
                      </a:solidFill>
                      <a:prstDash val="solid"/>
                    </a:lnT>
                    <a:lnB w="38100" cmpd="sng">
                      <a:noFill/>
                    </a:lnB>
                    <a:solidFill>
                      <a:schemeClr val="tx1"/>
                    </a:solidFill>
                  </a:tcPr>
                </a:tc>
                <a:tc gridSpan="2">
                  <a:txBody>
                    <a:bodyPr/>
                    <a:lstStyle/>
                    <a:p>
                      <a:r>
                        <a:rPr lang="en-US" sz="2300" b="0" cap="none" spc="0">
                          <a:solidFill>
                            <a:schemeClr val="bg1"/>
                          </a:solidFill>
                          <a:effectLst/>
                          <a:latin typeface="Agency FB" panose="020B0503020202020204" pitchFamily="34" charset="0"/>
                        </a:rPr>
                        <a:t>Possible Outlier</a:t>
                      </a:r>
                    </a:p>
                  </a:txBody>
                  <a:tcPr marL="127279" marR="0" marT="97907" marB="97907" anchor="ctr">
                    <a:lnL w="12700" cmpd="sng">
                      <a:noFill/>
                    </a:lnL>
                    <a:lnR w="12700" cmpd="sng">
                      <a:noFill/>
                    </a:lnR>
                    <a:lnT w="19050" cap="flat" cmpd="sng" algn="ctr">
                      <a:solidFill>
                        <a:schemeClr val="tx1"/>
                      </a:solidFill>
                      <a:prstDash val="solid"/>
                    </a:lnT>
                    <a:lnB w="38100" cmpd="sng">
                      <a:noFill/>
                    </a:lnB>
                    <a:solidFill>
                      <a:schemeClr val="tx1"/>
                    </a:solidFill>
                  </a:tcPr>
                </a:tc>
                <a:tc hMerge="1">
                  <a:txBody>
                    <a:bodyPr/>
                    <a:lstStyle/>
                    <a:p>
                      <a:endParaRPr lang="en-US"/>
                    </a:p>
                  </a:txBody>
                  <a:tcPr/>
                </a:tc>
                <a:tc>
                  <a:txBody>
                    <a:bodyPr/>
                    <a:lstStyle/>
                    <a:p>
                      <a:endParaRPr lang="en-US" sz="1500" b="0" cap="none" spc="0">
                        <a:solidFill>
                          <a:schemeClr val="bg1"/>
                        </a:solidFill>
                        <a:effectLst/>
                      </a:endParaRPr>
                    </a:p>
                  </a:txBody>
                  <a:tcPr marL="127279" marR="0" marT="97907" marB="97907" anchor="ctr">
                    <a:lnL w="12700" cmpd="sng">
                      <a:noFill/>
                    </a:lnL>
                    <a:lnR w="12700" cmpd="sng">
                      <a:noFill/>
                    </a:lnR>
                    <a:lnT w="19050" cap="flat" cmpd="sng" algn="ctr">
                      <a:solidFill>
                        <a:schemeClr val="tx1"/>
                      </a:solidFill>
                      <a:prstDash val="solid"/>
                    </a:lnT>
                    <a:lnB w="38100" cmpd="sng">
                      <a:noFill/>
                    </a:lnB>
                    <a:solidFill>
                      <a:schemeClr val="tx1"/>
                    </a:solidFill>
                  </a:tcPr>
                </a:tc>
                <a:extLst>
                  <a:ext uri="{0D108BD9-81ED-4DB2-BD59-A6C34878D82A}">
                    <a16:rowId xmlns:a16="http://schemas.microsoft.com/office/drawing/2014/main" val="3377908330"/>
                  </a:ext>
                </a:extLst>
              </a:tr>
              <a:tr h="1287337">
                <a:tc>
                  <a:txBody>
                    <a:bodyPr/>
                    <a:lstStyle/>
                    <a:p>
                      <a:r>
                        <a:rPr lang="en-US" sz="1500" cap="none" spc="0">
                          <a:solidFill>
                            <a:schemeClr val="tx1"/>
                          </a:solidFill>
                          <a:effectLst/>
                        </a:rPr>
                        <a:t>Female</a:t>
                      </a:r>
                    </a:p>
                  </a:txBody>
                  <a:tcPr marL="127279" marR="0" marT="97907" marB="97907" anchor="ctr">
                    <a:lnL w="19050" cap="flat" cmpd="sng" algn="ctr">
                      <a:solidFill>
                        <a:schemeClr val="tx1"/>
                      </a:solidFill>
                      <a:prstDash val="solid"/>
                    </a:lnL>
                    <a:lnR w="6350" cap="flat" cmpd="sng" algn="ctr">
                      <a:solidFill>
                        <a:schemeClr val="tx1">
                          <a:lumMod val="50000"/>
                          <a:lumOff val="50000"/>
                        </a:schemeClr>
                      </a:solidFill>
                      <a:prstDash val="solid"/>
                    </a:lnR>
                    <a:lnT w="38100" cmpd="sng">
                      <a:noFill/>
                    </a:lnT>
                    <a:lnB w="19050" cap="flat" cmpd="sng" algn="ctr">
                      <a:solidFill>
                        <a:schemeClr val="tx1"/>
                      </a:solidFill>
                      <a:prstDash val="solid"/>
                    </a:lnB>
                    <a:noFill/>
                  </a:tcPr>
                </a:tc>
                <a:tc>
                  <a:txBody>
                    <a:bodyPr/>
                    <a:lstStyle/>
                    <a:p>
                      <a:pPr algn="r"/>
                      <a:r>
                        <a:rPr lang="en-US" sz="1500" cap="none" spc="0">
                          <a:solidFill>
                            <a:schemeClr val="tx1"/>
                          </a:solidFill>
                        </a:rPr>
                        <a:t>12345679</a:t>
                      </a:r>
                    </a:p>
                  </a:txBody>
                  <a:tcPr marL="127279" marR="0" marT="97907" marB="97907"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38100" cmpd="sng">
                      <a:noFill/>
                    </a:lnT>
                    <a:lnB w="19050" cap="flat" cmpd="sng" algn="ctr">
                      <a:solidFill>
                        <a:schemeClr val="tx1"/>
                      </a:solidFill>
                      <a:prstDash val="solid"/>
                    </a:lnB>
                    <a:noFill/>
                  </a:tcPr>
                </a:tc>
                <a:tc>
                  <a:txBody>
                    <a:bodyPr/>
                    <a:lstStyle/>
                    <a:p>
                      <a:endParaRPr lang="en-US" sz="1500" cap="none" spc="0">
                        <a:solidFill>
                          <a:schemeClr val="tx1"/>
                        </a:solidFill>
                      </a:endParaRPr>
                    </a:p>
                  </a:txBody>
                  <a:tcPr marL="127279" marR="0" marT="97907" marB="97907"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38100" cmpd="sng">
                      <a:noFill/>
                    </a:lnT>
                    <a:lnB w="19050" cap="flat" cmpd="sng" algn="ctr">
                      <a:solidFill>
                        <a:schemeClr val="tx1"/>
                      </a:solidFill>
                      <a:prstDash val="solid"/>
                    </a:lnB>
                    <a:noFill/>
                  </a:tcPr>
                </a:tc>
                <a:tc>
                  <a:txBody>
                    <a:bodyPr/>
                    <a:lstStyle/>
                    <a:p>
                      <a:r>
                        <a:rPr lang="en-US" sz="1500" cap="none" spc="0" err="1">
                          <a:solidFill>
                            <a:schemeClr val="tx1"/>
                          </a:solidFill>
                        </a:rPr>
                        <a:t>Netflix;Stan;Binge;Amazon</a:t>
                      </a:r>
                      <a:r>
                        <a:rPr lang="en-US" sz="1500" cap="none" spc="0">
                          <a:solidFill>
                            <a:schemeClr val="tx1"/>
                          </a:solidFill>
                        </a:rPr>
                        <a:t> </a:t>
                      </a:r>
                      <a:r>
                        <a:rPr lang="en-US" sz="1500" cap="none" spc="0" err="1">
                          <a:solidFill>
                            <a:schemeClr val="tx1"/>
                          </a:solidFill>
                        </a:rPr>
                        <a:t>Prime;Disney</a:t>
                      </a:r>
                      <a:r>
                        <a:rPr lang="en-US" sz="1500" cap="none" spc="0">
                          <a:solidFill>
                            <a:schemeClr val="tx1"/>
                          </a:solidFill>
                        </a:rPr>
                        <a:t>+;</a:t>
                      </a:r>
                    </a:p>
                  </a:txBody>
                  <a:tcPr marL="127279" marR="0" marT="97907" marB="97907" anchor="ctr">
                    <a:lnL w="6350" cap="flat" cmpd="sng" algn="ctr">
                      <a:solidFill>
                        <a:schemeClr val="tx1">
                          <a:lumMod val="50000"/>
                          <a:lumOff val="50000"/>
                        </a:schemeClr>
                      </a:solidFill>
                      <a:prstDash val="solid"/>
                    </a:lnL>
                    <a:lnR w="19050" cap="flat" cmpd="sng" algn="ctr">
                      <a:solidFill>
                        <a:schemeClr val="tx1"/>
                      </a:solidFill>
                      <a:prstDash val="solid"/>
                    </a:lnR>
                    <a:lnT w="38100" cmpd="sng">
                      <a:noFill/>
                    </a:lnT>
                    <a:lnB w="19050" cap="flat" cmpd="sng" algn="ctr">
                      <a:solidFill>
                        <a:schemeClr val="tx1"/>
                      </a:solidFill>
                      <a:prstDash val="solid"/>
                    </a:lnB>
                    <a:noFill/>
                  </a:tcPr>
                </a:tc>
                <a:extLst>
                  <a:ext uri="{0D108BD9-81ED-4DB2-BD59-A6C34878D82A}">
                    <a16:rowId xmlns:a16="http://schemas.microsoft.com/office/drawing/2014/main" val="3462002297"/>
                  </a:ext>
                </a:extLst>
              </a:tr>
            </a:tbl>
          </a:graphicData>
        </a:graphic>
      </p:graphicFrame>
    </p:spTree>
    <p:extLst>
      <p:ext uri="{BB962C8B-B14F-4D97-AF65-F5344CB8AC3E}">
        <p14:creationId xmlns:p14="http://schemas.microsoft.com/office/powerpoint/2010/main" val="34337780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D0668-AD61-4CEF-AC95-89310DCCD6D2}"/>
              </a:ext>
            </a:extLst>
          </p:cNvPr>
          <p:cNvSpPr>
            <a:spLocks noGrp="1"/>
          </p:cNvSpPr>
          <p:nvPr>
            <p:ph type="title"/>
          </p:nvPr>
        </p:nvSpPr>
        <p:spPr/>
        <p:txBody>
          <a:bodyPr>
            <a:normAutofit/>
          </a:bodyPr>
          <a:lstStyle/>
          <a:p>
            <a:r>
              <a:rPr lang="en-US" sz="5000">
                <a:latin typeface="Agency FB" panose="020B0503020202020204" pitchFamily="34" charset="0"/>
              </a:rPr>
              <a:t>Some other Outliers</a:t>
            </a:r>
            <a:endParaRPr lang="en-AU" sz="5000">
              <a:latin typeface="Agency FB" panose="020B0503020202020204" pitchFamily="34" charset="0"/>
            </a:endParaRPr>
          </a:p>
        </p:txBody>
      </p:sp>
      <p:sp>
        <p:nvSpPr>
          <p:cNvPr id="3" name="Content Placeholder 2">
            <a:extLst>
              <a:ext uri="{FF2B5EF4-FFF2-40B4-BE49-F238E27FC236}">
                <a16:creationId xmlns:a16="http://schemas.microsoft.com/office/drawing/2014/main" id="{6261F3AD-1ABE-4C2A-A561-A3AD8B267DAB}"/>
              </a:ext>
            </a:extLst>
          </p:cNvPr>
          <p:cNvSpPr>
            <a:spLocks noGrp="1"/>
          </p:cNvSpPr>
          <p:nvPr>
            <p:ph idx="1"/>
          </p:nvPr>
        </p:nvSpPr>
        <p:spPr/>
        <p:txBody>
          <a:bodyPr>
            <a:normAutofit/>
          </a:bodyPr>
          <a:lstStyle/>
          <a:p>
            <a:r>
              <a:rPr lang="en-US" sz="2700">
                <a:latin typeface="Agency FB" panose="020B0503020202020204" pitchFamily="34" charset="0"/>
              </a:rPr>
              <a:t>For the female's subgroup of hours on tv Watched someone said that they watch 42 hours of tv a week.  The second largest one was 35 hours. Using the equation UQ+1.5xIQR it was 18.5 so everything above that can be considered an outlier. </a:t>
            </a:r>
          </a:p>
          <a:p>
            <a:r>
              <a:rPr lang="en-US" sz="2700">
                <a:latin typeface="Agency FB" panose="020B0503020202020204" pitchFamily="34" charset="0"/>
              </a:rPr>
              <a:t>For the male’s subgroup Using the common formula I got 16 so anything above that was an outlier</a:t>
            </a:r>
          </a:p>
          <a:p>
            <a:r>
              <a:rPr lang="en-US" sz="2700">
                <a:latin typeface="Agency FB" panose="020B0503020202020204" pitchFamily="34" charset="0"/>
              </a:rPr>
              <a:t>For the Non-binary using the formula it was 13.75 but there wasn’t any data that was outside that number.</a:t>
            </a:r>
            <a:endParaRPr lang="en-AU" sz="2700">
              <a:latin typeface="Agency FB" panose="020B0503020202020204" pitchFamily="34" charset="0"/>
            </a:endParaRPr>
          </a:p>
        </p:txBody>
      </p:sp>
    </p:spTree>
    <p:extLst>
      <p:ext uri="{BB962C8B-B14F-4D97-AF65-F5344CB8AC3E}">
        <p14:creationId xmlns:p14="http://schemas.microsoft.com/office/powerpoint/2010/main" val="353550471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F69F5-4211-4796-BCA9-D2AB8DD31B31}"/>
              </a:ext>
            </a:extLst>
          </p:cNvPr>
          <p:cNvSpPr>
            <a:spLocks noGrp="1"/>
          </p:cNvSpPr>
          <p:nvPr>
            <p:ph type="title"/>
          </p:nvPr>
        </p:nvSpPr>
        <p:spPr/>
        <p:txBody>
          <a:bodyPr>
            <a:normAutofit/>
          </a:bodyPr>
          <a:lstStyle/>
          <a:p>
            <a:r>
              <a:rPr lang="en-AU" sz="4000">
                <a:latin typeface="Agency FB" panose="020B0503020202020204" pitchFamily="34" charset="0"/>
              </a:rPr>
              <a:t>If we were to explore this topic in the future</a:t>
            </a:r>
            <a:r>
              <a:rPr lang="en-US" sz="4000">
                <a:latin typeface="Agency FB" panose="020B0503020202020204" pitchFamily="34" charset="0"/>
              </a:rPr>
              <a:t> and how to stop the bias</a:t>
            </a:r>
            <a:endParaRPr lang="en-AU" sz="4000">
              <a:latin typeface="Agency FB" panose="020B0503020202020204" pitchFamily="34" charset="0"/>
            </a:endParaRPr>
          </a:p>
        </p:txBody>
      </p:sp>
      <p:sp>
        <p:nvSpPr>
          <p:cNvPr id="3" name="Content Placeholder 2">
            <a:extLst>
              <a:ext uri="{FF2B5EF4-FFF2-40B4-BE49-F238E27FC236}">
                <a16:creationId xmlns:a16="http://schemas.microsoft.com/office/drawing/2014/main" id="{46C5FE7E-EC16-4304-96CB-382CCF84C75B}"/>
              </a:ext>
            </a:extLst>
          </p:cNvPr>
          <p:cNvSpPr>
            <a:spLocks noGrp="1"/>
          </p:cNvSpPr>
          <p:nvPr>
            <p:ph idx="1"/>
          </p:nvPr>
        </p:nvSpPr>
        <p:spPr/>
        <p:txBody>
          <a:bodyPr vert="horz" lIns="91440" tIns="45720" rIns="91440" bIns="45720" rtlCol="0" anchor="t">
            <a:normAutofit/>
          </a:bodyPr>
          <a:lstStyle/>
          <a:p>
            <a:r>
              <a:rPr lang="en-US" sz="2700">
                <a:latin typeface="Agency FB" panose="020B0503020202020204" pitchFamily="34" charset="0"/>
              </a:rPr>
              <a:t>If we were to explore this topic even more, I would have added a question specifically asking how many hours does one spend on a streaming service, but in that question, I would provide an option saying I don't have a streaming service that way it isn't bias. The data from this question could help to provide more statistics on what year 9 students do in terms of streaming services. </a:t>
            </a:r>
            <a:endParaRPr lang="en-AU" sz="2700">
              <a:latin typeface="Agency FB" panose="020B0503020202020204" pitchFamily="34" charset="0"/>
            </a:endParaRPr>
          </a:p>
        </p:txBody>
      </p:sp>
    </p:spTree>
    <p:extLst>
      <p:ext uri="{BB962C8B-B14F-4D97-AF65-F5344CB8AC3E}">
        <p14:creationId xmlns:p14="http://schemas.microsoft.com/office/powerpoint/2010/main" val="78367349"/>
      </p:ext>
    </p:extLst>
  </p:cSld>
  <p:clrMapOvr>
    <a:masterClrMapping/>
  </p:clrMapOvr>
  <mc:AlternateContent xmlns:mc="http://schemas.openxmlformats.org/markup-compatibility/2006">
    <mc:Choice xmlns:p14="http://schemas.microsoft.com/office/powerpoint/2010/main" Requires="p14">
      <p:transition spd="slow" p14:dur="1500">
        <p14:window/>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F69F5-4211-4796-BCA9-D2AB8DD31B31}"/>
              </a:ext>
            </a:extLst>
          </p:cNvPr>
          <p:cNvSpPr>
            <a:spLocks noGrp="1"/>
          </p:cNvSpPr>
          <p:nvPr>
            <p:ph type="title"/>
          </p:nvPr>
        </p:nvSpPr>
        <p:spPr/>
        <p:txBody>
          <a:bodyPr>
            <a:normAutofit/>
          </a:bodyPr>
          <a:lstStyle/>
          <a:p>
            <a:r>
              <a:rPr lang="en-AU" sz="4000">
                <a:latin typeface="Agency FB" panose="020B0503020202020204" pitchFamily="34" charset="0"/>
              </a:rPr>
              <a:t>Reflection</a:t>
            </a:r>
          </a:p>
        </p:txBody>
      </p:sp>
      <p:sp>
        <p:nvSpPr>
          <p:cNvPr id="3" name="Content Placeholder 2">
            <a:extLst>
              <a:ext uri="{FF2B5EF4-FFF2-40B4-BE49-F238E27FC236}">
                <a16:creationId xmlns:a16="http://schemas.microsoft.com/office/drawing/2014/main" id="{46C5FE7E-EC16-4304-96CB-382CCF84C75B}"/>
              </a:ext>
            </a:extLst>
          </p:cNvPr>
          <p:cNvSpPr>
            <a:spLocks noGrp="1"/>
          </p:cNvSpPr>
          <p:nvPr>
            <p:ph idx="1"/>
          </p:nvPr>
        </p:nvSpPr>
        <p:spPr/>
        <p:txBody>
          <a:bodyPr vert="horz" lIns="91440" tIns="45720" rIns="91440" bIns="45720" rtlCol="0" anchor="t">
            <a:normAutofit/>
          </a:bodyPr>
          <a:lstStyle/>
          <a:p>
            <a:r>
              <a:rPr lang="en-AU" sz="2700">
                <a:latin typeface="Agency FB" panose="020B0503020202020204" pitchFamily="34" charset="0"/>
              </a:rPr>
              <a:t>During this task, we were able to learn how to create box plots, find the quartiles and outliers and find bias in questions.</a:t>
            </a:r>
          </a:p>
          <a:p>
            <a:r>
              <a:rPr lang="en-AU" sz="2700">
                <a:latin typeface="Agency FB" panose="020B0503020202020204" pitchFamily="34" charset="0"/>
              </a:rPr>
              <a:t>We were able to put this new knowledge into action and analysed data from year 9 – number of hours doing homework a night, number of hours watching TV a week and owned streaming services.</a:t>
            </a:r>
          </a:p>
        </p:txBody>
      </p:sp>
    </p:spTree>
    <p:extLst>
      <p:ext uri="{BB962C8B-B14F-4D97-AF65-F5344CB8AC3E}">
        <p14:creationId xmlns:p14="http://schemas.microsoft.com/office/powerpoint/2010/main" val="3631837554"/>
      </p:ext>
    </p:extLst>
  </p:cSld>
  <p:clrMapOvr>
    <a:masterClrMapping/>
  </p:clrMapOvr>
  <mc:AlternateContent xmlns:mc="http://schemas.openxmlformats.org/markup-compatibility/2006">
    <mc:Choice xmlns:p14="http://schemas.microsoft.com/office/powerpoint/2010/main" Requires="p14">
      <p:transition spd="slow" p14:dur="1500">
        <p14:window/>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BB98D-7392-42B3-B8C1-2BA0628B3849}"/>
              </a:ext>
            </a:extLst>
          </p:cNvPr>
          <p:cNvSpPr>
            <a:spLocks noGrp="1"/>
          </p:cNvSpPr>
          <p:nvPr>
            <p:ph type="title"/>
          </p:nvPr>
        </p:nvSpPr>
        <p:spPr>
          <a:xfrm>
            <a:off x="2311147" y="365760"/>
            <a:ext cx="7569706" cy="1288238"/>
          </a:xfrm>
        </p:spPr>
        <p:txBody>
          <a:bodyPr anchor="ctr">
            <a:normAutofit/>
          </a:bodyPr>
          <a:lstStyle/>
          <a:p>
            <a:pPr algn="ctr"/>
            <a:r>
              <a:rPr lang="en-US" sz="7500">
                <a:latin typeface="Agency FB" panose="020B0503020202020204" pitchFamily="34" charset="0"/>
              </a:rPr>
              <a:t>Introduction</a:t>
            </a:r>
            <a:endParaRPr lang="en-AU" sz="7500">
              <a:latin typeface="Agency FB" panose="020B0503020202020204" pitchFamily="34" charset="0"/>
            </a:endParaRPr>
          </a:p>
        </p:txBody>
      </p:sp>
      <p:sp>
        <p:nvSpPr>
          <p:cNvPr id="3" name="Content Placeholder 2">
            <a:extLst>
              <a:ext uri="{FF2B5EF4-FFF2-40B4-BE49-F238E27FC236}">
                <a16:creationId xmlns:a16="http://schemas.microsoft.com/office/drawing/2014/main" id="{39A9EF31-ADF8-436D-8BF4-D58BE3EDB549}"/>
              </a:ext>
            </a:extLst>
          </p:cNvPr>
          <p:cNvSpPr>
            <a:spLocks noGrp="1"/>
          </p:cNvSpPr>
          <p:nvPr>
            <p:ph idx="1"/>
          </p:nvPr>
        </p:nvSpPr>
        <p:spPr>
          <a:xfrm>
            <a:off x="2165569" y="1956816"/>
            <a:ext cx="7860863" cy="4024884"/>
          </a:xfrm>
        </p:spPr>
        <p:txBody>
          <a:bodyPr anchor="t">
            <a:normAutofit/>
          </a:bodyPr>
          <a:lstStyle/>
          <a:p>
            <a:pPr marL="0" indent="0" algn="ctr">
              <a:buNone/>
            </a:pPr>
            <a:r>
              <a:rPr lang="en-AU" sz="4000">
                <a:latin typeface="Agency FB" panose="020B0503020202020204" pitchFamily="34" charset="0"/>
              </a:rPr>
              <a:t>We are going to be studying the relationship between the number of hours on TV and the number of hours doing homework in a typical week as well as what streaming services people have in year 9. </a:t>
            </a:r>
          </a:p>
          <a:p>
            <a:pPr marL="0" indent="0" algn="ctr">
              <a:buNone/>
            </a:pPr>
            <a:endParaRPr lang="en-AU" sz="4000">
              <a:latin typeface="Agency FB" panose="020B0503020202020204" pitchFamily="34" charset="0"/>
            </a:endParaRPr>
          </a:p>
        </p:txBody>
      </p:sp>
    </p:spTree>
    <p:extLst>
      <p:ext uri="{BB962C8B-B14F-4D97-AF65-F5344CB8AC3E}">
        <p14:creationId xmlns:p14="http://schemas.microsoft.com/office/powerpoint/2010/main" val="107883713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7908165-B400-41D4-A30F-B45883964E2A}"/>
              </a:ext>
            </a:extLst>
          </p:cNvPr>
          <p:cNvPicPr>
            <a:picLocks noChangeAspect="1"/>
          </p:cNvPicPr>
          <p:nvPr/>
        </p:nvPicPr>
        <p:blipFill>
          <a:blip r:embed="rId2"/>
          <a:stretch>
            <a:fillRect/>
          </a:stretch>
        </p:blipFill>
        <p:spPr>
          <a:xfrm>
            <a:off x="6680316" y="4366794"/>
            <a:ext cx="5085651" cy="1998535"/>
          </a:xfrm>
          <a:prstGeom prst="rect">
            <a:avLst/>
          </a:prstGeom>
        </p:spPr>
      </p:pic>
      <p:pic>
        <p:nvPicPr>
          <p:cNvPr id="1025" name="Picture 1" descr="26. Which of the following streaming services do you or your household own subscriptions to? &#10;Netflix &#10;C) Stan &#10;D Binge &#10;D Amazon Prime &#10;Disney* ">
            <a:extLst>
              <a:ext uri="{FF2B5EF4-FFF2-40B4-BE49-F238E27FC236}">
                <a16:creationId xmlns:a16="http://schemas.microsoft.com/office/drawing/2014/main" id="{CE8218A1-AFEC-4FD6-BEC2-D729E4F05A4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683365" y="2537227"/>
            <a:ext cx="5085652" cy="17164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8DA22E1-B22F-403A-B9CE-C08D764EED8A}"/>
              </a:ext>
            </a:extLst>
          </p:cNvPr>
          <p:cNvSpPr>
            <a:spLocks noGrp="1"/>
          </p:cNvSpPr>
          <p:nvPr>
            <p:ph type="title"/>
          </p:nvPr>
        </p:nvSpPr>
        <p:spPr>
          <a:xfrm>
            <a:off x="1012643" y="841665"/>
            <a:ext cx="3345997" cy="1154754"/>
          </a:xfrm>
        </p:spPr>
        <p:txBody>
          <a:bodyPr vert="horz" lIns="91440" tIns="45720" rIns="91440" bIns="45720" rtlCol="0" anchor="b">
            <a:normAutofit fontScale="90000"/>
          </a:bodyPr>
          <a:lstStyle/>
          <a:p>
            <a:r>
              <a:rPr lang="en-US" sz="7000">
                <a:latin typeface="Agency FB" panose="020B0503020202020204" pitchFamily="34" charset="0"/>
              </a:rPr>
              <a:t>Questions</a:t>
            </a:r>
          </a:p>
        </p:txBody>
      </p:sp>
      <p:pic>
        <p:nvPicPr>
          <p:cNvPr id="6" name="Content Placeholder 5">
            <a:extLst>
              <a:ext uri="{FF2B5EF4-FFF2-40B4-BE49-F238E27FC236}">
                <a16:creationId xmlns:a16="http://schemas.microsoft.com/office/drawing/2014/main" id="{ED0D3F19-804D-4BCA-99DB-40D58E7EE9DB}"/>
              </a:ext>
            </a:extLst>
          </p:cNvPr>
          <p:cNvPicPr>
            <a:picLocks noGrp="1" noChangeAspect="1"/>
          </p:cNvPicPr>
          <p:nvPr>
            <p:ph idx="1"/>
          </p:nvPr>
        </p:nvPicPr>
        <p:blipFill>
          <a:blip r:embed="rId4"/>
          <a:stretch>
            <a:fillRect/>
          </a:stretch>
        </p:blipFill>
        <p:spPr>
          <a:xfrm>
            <a:off x="6680316" y="490070"/>
            <a:ext cx="5085652" cy="1118843"/>
          </a:xfrm>
          <a:prstGeom prst="rect">
            <a:avLst/>
          </a:prstGeom>
        </p:spPr>
      </p:pic>
      <p:pic>
        <p:nvPicPr>
          <p:cNvPr id="4" name="Picture 3">
            <a:extLst>
              <a:ext uri="{FF2B5EF4-FFF2-40B4-BE49-F238E27FC236}">
                <a16:creationId xmlns:a16="http://schemas.microsoft.com/office/drawing/2014/main" id="{1842D6DF-1659-4FB9-BE50-C3D815D1AEAD}"/>
              </a:ext>
            </a:extLst>
          </p:cNvPr>
          <p:cNvPicPr>
            <a:picLocks noChangeAspect="1"/>
          </p:cNvPicPr>
          <p:nvPr/>
        </p:nvPicPr>
        <p:blipFill>
          <a:blip r:embed="rId5"/>
          <a:stretch>
            <a:fillRect/>
          </a:stretch>
        </p:blipFill>
        <p:spPr>
          <a:xfrm>
            <a:off x="6680316" y="1687104"/>
            <a:ext cx="5085652" cy="750133"/>
          </a:xfrm>
          <a:prstGeom prst="rect">
            <a:avLst/>
          </a:prstGeom>
        </p:spPr>
      </p:pic>
      <p:sp>
        <p:nvSpPr>
          <p:cNvPr id="7" name="TextBox 6">
            <a:extLst>
              <a:ext uri="{FF2B5EF4-FFF2-40B4-BE49-F238E27FC236}">
                <a16:creationId xmlns:a16="http://schemas.microsoft.com/office/drawing/2014/main" id="{7347BAEB-FA1B-417D-89EA-646FAEF0C538}"/>
              </a:ext>
            </a:extLst>
          </p:cNvPr>
          <p:cNvSpPr txBox="1"/>
          <p:nvPr/>
        </p:nvSpPr>
        <p:spPr>
          <a:xfrm>
            <a:off x="1012643" y="2885711"/>
            <a:ext cx="5250787" cy="1323439"/>
          </a:xfrm>
          <a:prstGeom prst="rect">
            <a:avLst/>
          </a:prstGeom>
          <a:noFill/>
        </p:spPr>
        <p:txBody>
          <a:bodyPr wrap="square" rtlCol="0">
            <a:spAutoFit/>
          </a:bodyPr>
          <a:lstStyle/>
          <a:p>
            <a:r>
              <a:rPr lang="en-AU" sz="4000">
                <a:latin typeface="Agency FB" panose="020B0503020202020204" pitchFamily="34" charset="0"/>
              </a:rPr>
              <a:t>Questions we are going to be taking data from and analysing</a:t>
            </a:r>
          </a:p>
        </p:txBody>
      </p:sp>
    </p:spTree>
    <p:extLst>
      <p:ext uri="{BB962C8B-B14F-4D97-AF65-F5344CB8AC3E}">
        <p14:creationId xmlns:p14="http://schemas.microsoft.com/office/powerpoint/2010/main" val="37978670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2"/>
                                        </p:tgtEl>
                                        <p:attrNameLst>
                                          <p:attrName>style.color</p:attrName>
                                        </p:attrNameLst>
                                      </p:cBhvr>
                                      <p:to>
                                        <p:clrVal>
                                          <a:schemeClr val="accent2"/>
                                        </p:clrVal>
                                      </p:to>
                                    </p:set>
                                    <p:set>
                                      <p:cBhvr>
                                        <p:cTn id="7" dur="500" fill="hold"/>
                                        <p:tgtEl>
                                          <p:spTgt spid="2"/>
                                        </p:tgtEl>
                                        <p:attrNameLst>
                                          <p:attrName>fillcolor</p:attrName>
                                        </p:attrNameLst>
                                      </p:cBhvr>
                                      <p:to>
                                        <p:clrVal>
                                          <a:schemeClr val="accent2"/>
                                        </p:clrVal>
                                      </p:to>
                                    </p:set>
                                    <p:set>
                                      <p:cBhvr>
                                        <p:cTn id="8"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ogo&#10;&#10;Description automatically generated">
            <a:extLst>
              <a:ext uri="{FF2B5EF4-FFF2-40B4-BE49-F238E27FC236}">
                <a16:creationId xmlns:a16="http://schemas.microsoft.com/office/drawing/2014/main" id="{FFA67DE7-CC5D-42F2-8680-F232C8B87CE8}"/>
              </a:ext>
            </a:extLst>
          </p:cNvPr>
          <p:cNvPicPr>
            <a:picLocks noChangeAspect="1"/>
          </p:cNvPicPr>
          <p:nvPr/>
        </p:nvPicPr>
        <p:blipFill>
          <a:blip r:embed="rId2"/>
          <a:stretch>
            <a:fillRect/>
          </a:stretch>
        </p:blipFill>
        <p:spPr>
          <a:xfrm>
            <a:off x="-4416" y="-256857"/>
            <a:ext cx="12196416" cy="8131619"/>
          </a:xfrm>
          <a:prstGeom prst="rect">
            <a:avLst/>
          </a:prstGeom>
        </p:spPr>
      </p:pic>
      <p:sp>
        <p:nvSpPr>
          <p:cNvPr id="2" name="Title 1">
            <a:extLst>
              <a:ext uri="{FF2B5EF4-FFF2-40B4-BE49-F238E27FC236}">
                <a16:creationId xmlns:a16="http://schemas.microsoft.com/office/drawing/2014/main" id="{4C039B1B-B00C-44D2-8309-1162B1C901BF}"/>
              </a:ext>
            </a:extLst>
          </p:cNvPr>
          <p:cNvSpPr>
            <a:spLocks noGrp="1"/>
          </p:cNvSpPr>
          <p:nvPr>
            <p:ph type="title"/>
          </p:nvPr>
        </p:nvSpPr>
        <p:spPr>
          <a:xfrm>
            <a:off x="1046746" y="641850"/>
            <a:ext cx="3611880" cy="1535865"/>
          </a:xfrm>
        </p:spPr>
        <p:txBody>
          <a:bodyPr>
            <a:normAutofit/>
          </a:bodyPr>
          <a:lstStyle/>
          <a:p>
            <a:r>
              <a:rPr lang="en-AU" sz="6500">
                <a:latin typeface="Agency FB" panose="020B0503020202020204" pitchFamily="34" charset="0"/>
              </a:rPr>
              <a:t>Bias</a:t>
            </a:r>
          </a:p>
        </p:txBody>
      </p:sp>
      <p:sp>
        <p:nvSpPr>
          <p:cNvPr id="3" name="Content Placeholder 2">
            <a:extLst>
              <a:ext uri="{FF2B5EF4-FFF2-40B4-BE49-F238E27FC236}">
                <a16:creationId xmlns:a16="http://schemas.microsoft.com/office/drawing/2014/main" id="{33C8FDD0-AB69-4DE4-8902-D11EDB1F8363}"/>
              </a:ext>
            </a:extLst>
          </p:cNvPr>
          <p:cNvSpPr>
            <a:spLocks noGrp="1"/>
          </p:cNvSpPr>
          <p:nvPr>
            <p:ph idx="1"/>
          </p:nvPr>
        </p:nvSpPr>
        <p:spPr>
          <a:xfrm>
            <a:off x="1454873" y="3635626"/>
            <a:ext cx="8809009" cy="2374756"/>
          </a:xfrm>
        </p:spPr>
        <p:txBody>
          <a:bodyPr vert="horz" lIns="91440" tIns="45720" rIns="91440" bIns="45720" rtlCol="0" anchor="ctr">
            <a:noAutofit/>
          </a:bodyPr>
          <a:lstStyle/>
          <a:p>
            <a:r>
              <a:rPr lang="en-US" sz="2500">
                <a:latin typeface="Agency FB"/>
              </a:rPr>
              <a:t>The results for what streaming services people in year 9 could be bias towards Netflix because some people don't have any streaming services and they know that Netflix is the most popular service so they might choose that as their answer. Netflix was also the top option and the most likely option people would choose if they didn't have any streaming services. Also, when people don't have any streaming services, they may have lied and selected all options giving us inaccurate data.</a:t>
            </a:r>
            <a:endParaRPr lang="en-AU" sz="2500">
              <a:latin typeface="Agency FB"/>
            </a:endParaRPr>
          </a:p>
        </p:txBody>
      </p:sp>
      <p:pic>
        <p:nvPicPr>
          <p:cNvPr id="1025" name="Picture 1" descr="26. Which of the following streaming services do you or your household own subscriptions to? &#10;Netflix &#10;C) Stan &#10;D Binge &#10;D Amazon Prime &#10;Disney* ">
            <a:extLst>
              <a:ext uri="{FF2B5EF4-FFF2-40B4-BE49-F238E27FC236}">
                <a16:creationId xmlns:a16="http://schemas.microsoft.com/office/drawing/2014/main" id="{7635143B-8055-496F-B49E-CB768706D6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1" b="7537"/>
          <a:stretch>
            <a:fillRect/>
          </a:stretch>
        </p:blipFill>
        <p:spPr bwMode="auto">
          <a:xfrm>
            <a:off x="3538382" y="625349"/>
            <a:ext cx="7249194" cy="2262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37656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39B1B-B00C-44D2-8309-1162B1C901BF}"/>
              </a:ext>
            </a:extLst>
          </p:cNvPr>
          <p:cNvSpPr>
            <a:spLocks noGrp="1"/>
          </p:cNvSpPr>
          <p:nvPr>
            <p:ph type="title"/>
          </p:nvPr>
        </p:nvSpPr>
        <p:spPr>
          <a:xfrm>
            <a:off x="1046746" y="641850"/>
            <a:ext cx="3611880" cy="1535865"/>
          </a:xfrm>
        </p:spPr>
        <p:txBody>
          <a:bodyPr>
            <a:normAutofit/>
          </a:bodyPr>
          <a:lstStyle/>
          <a:p>
            <a:r>
              <a:rPr lang="en-AU" sz="6500">
                <a:latin typeface="Agency FB" panose="020B0503020202020204" pitchFamily="34" charset="0"/>
              </a:rPr>
              <a:t>Bias</a:t>
            </a:r>
          </a:p>
        </p:txBody>
      </p:sp>
      <p:sp>
        <p:nvSpPr>
          <p:cNvPr id="3" name="Content Placeholder 2">
            <a:extLst>
              <a:ext uri="{FF2B5EF4-FFF2-40B4-BE49-F238E27FC236}">
                <a16:creationId xmlns:a16="http://schemas.microsoft.com/office/drawing/2014/main" id="{33C8FDD0-AB69-4DE4-8902-D11EDB1F8363}"/>
              </a:ext>
            </a:extLst>
          </p:cNvPr>
          <p:cNvSpPr>
            <a:spLocks noGrp="1"/>
          </p:cNvSpPr>
          <p:nvPr>
            <p:ph idx="1"/>
          </p:nvPr>
        </p:nvSpPr>
        <p:spPr>
          <a:xfrm>
            <a:off x="1454873" y="3164440"/>
            <a:ext cx="8809009" cy="2845942"/>
          </a:xfrm>
        </p:spPr>
        <p:txBody>
          <a:bodyPr vert="horz" lIns="91440" tIns="45720" rIns="91440" bIns="45720" rtlCol="0" anchor="ctr">
            <a:noAutofit/>
          </a:bodyPr>
          <a:lstStyle/>
          <a:p>
            <a:r>
              <a:rPr lang="en-US" sz="2500">
                <a:latin typeface="Agency FB" panose="020B0503020202020204" pitchFamily="34" charset="0"/>
              </a:rPr>
              <a:t>The results for the question – how many hours of homework you do on a typical night could be bias because it’s a multiple-choice answer, limiting a person’s response to the question to 0 – 3 hours.</a:t>
            </a:r>
          </a:p>
          <a:p>
            <a:r>
              <a:rPr lang="en-US" sz="2500">
                <a:latin typeface="Agency FB" panose="020B0503020202020204" pitchFamily="34" charset="0"/>
              </a:rPr>
              <a:t>To get rid of this bias, the question should have given us unlimited choice to answer the question, like the question on hours of television a week.</a:t>
            </a:r>
            <a:endParaRPr lang="en-AU" sz="2500">
              <a:latin typeface="Agency FB" panose="020B0503020202020204" pitchFamily="34" charset="0"/>
            </a:endParaRPr>
          </a:p>
        </p:txBody>
      </p:sp>
      <p:pic>
        <p:nvPicPr>
          <p:cNvPr id="10" name="Picture 9">
            <a:extLst>
              <a:ext uri="{FF2B5EF4-FFF2-40B4-BE49-F238E27FC236}">
                <a16:creationId xmlns:a16="http://schemas.microsoft.com/office/drawing/2014/main" id="{C3318823-6D78-4A79-82CD-6FC055B058AA}"/>
              </a:ext>
            </a:extLst>
          </p:cNvPr>
          <p:cNvPicPr>
            <a:picLocks noChangeAspect="1"/>
          </p:cNvPicPr>
          <p:nvPr/>
        </p:nvPicPr>
        <p:blipFill>
          <a:blip r:embed="rId2"/>
          <a:stretch>
            <a:fillRect/>
          </a:stretch>
        </p:blipFill>
        <p:spPr>
          <a:xfrm>
            <a:off x="3840695" y="455907"/>
            <a:ext cx="6892375" cy="2708533"/>
          </a:xfrm>
          <a:prstGeom prst="rect">
            <a:avLst/>
          </a:prstGeom>
        </p:spPr>
      </p:pic>
    </p:spTree>
    <p:extLst>
      <p:ext uri="{BB962C8B-B14F-4D97-AF65-F5344CB8AC3E}">
        <p14:creationId xmlns:p14="http://schemas.microsoft.com/office/powerpoint/2010/main" val="17681249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B0566-BC12-4994-9746-1A2202F12D48}"/>
              </a:ext>
            </a:extLst>
          </p:cNvPr>
          <p:cNvSpPr>
            <a:spLocks noGrp="1"/>
          </p:cNvSpPr>
          <p:nvPr>
            <p:ph type="title"/>
          </p:nvPr>
        </p:nvSpPr>
        <p:spPr/>
        <p:txBody>
          <a:bodyPr>
            <a:normAutofit/>
          </a:bodyPr>
          <a:lstStyle/>
          <a:p>
            <a:r>
              <a:rPr lang="en-US" sz="5000">
                <a:latin typeface="Agency FB" panose="020B0503020202020204" pitchFamily="34" charset="0"/>
              </a:rPr>
              <a:t>Subgroups</a:t>
            </a:r>
            <a:endParaRPr lang="en-AU" sz="5000">
              <a:latin typeface="Agency FB" panose="020B0503020202020204" pitchFamily="34" charset="0"/>
            </a:endParaRPr>
          </a:p>
        </p:txBody>
      </p:sp>
      <p:sp>
        <p:nvSpPr>
          <p:cNvPr id="3" name="Content Placeholder 2">
            <a:extLst>
              <a:ext uri="{FF2B5EF4-FFF2-40B4-BE49-F238E27FC236}">
                <a16:creationId xmlns:a16="http://schemas.microsoft.com/office/drawing/2014/main" id="{350B77A8-1499-4F8A-8DE3-C14A273BF488}"/>
              </a:ext>
            </a:extLst>
          </p:cNvPr>
          <p:cNvSpPr>
            <a:spLocks noGrp="1"/>
          </p:cNvSpPr>
          <p:nvPr>
            <p:ph idx="1"/>
          </p:nvPr>
        </p:nvSpPr>
        <p:spPr/>
        <p:txBody>
          <a:bodyPr vert="horz" lIns="91440" tIns="45720" rIns="91440" bIns="45720" rtlCol="0" anchor="t">
            <a:normAutofit/>
          </a:bodyPr>
          <a:lstStyle/>
          <a:p>
            <a:pPr marL="0" marR="0" indent="0">
              <a:spcBef>
                <a:spcPts val="0"/>
              </a:spcBef>
              <a:spcAft>
                <a:spcPts val="0"/>
              </a:spcAft>
              <a:buNone/>
            </a:pPr>
            <a:endParaRPr lang="en-US" sz="2700">
              <a:effectLst/>
              <a:latin typeface="Agency FB" panose="020B0503020202020204" pitchFamily="34" charset="0"/>
            </a:endParaRPr>
          </a:p>
          <a:p>
            <a:pPr marL="0" marR="0">
              <a:spcBef>
                <a:spcPts val="0"/>
              </a:spcBef>
              <a:spcAft>
                <a:spcPts val="0"/>
              </a:spcAft>
            </a:pPr>
            <a:r>
              <a:rPr lang="en-US" sz="2700">
                <a:effectLst/>
                <a:latin typeface="Agency FB" panose="020B0503020202020204" pitchFamily="34" charset="0"/>
                <a:cs typeface="Calibri"/>
              </a:rPr>
              <a:t>Our data reflects the choices of year 9s and our math class. We split the data into male, female and non-binary so we could have subgroups and have more data.</a:t>
            </a:r>
          </a:p>
          <a:p>
            <a:pPr marL="0">
              <a:spcBef>
                <a:spcPts val="0"/>
              </a:spcBef>
            </a:pPr>
            <a:r>
              <a:rPr lang="en-US" sz="2700">
                <a:latin typeface="Agency FB" panose="020B0503020202020204" pitchFamily="34" charset="0"/>
                <a:cs typeface="Calibri"/>
              </a:rPr>
              <a:t>Below are the subgroups for hours spent on tv </a:t>
            </a:r>
          </a:p>
          <a:p>
            <a:pPr marL="0">
              <a:spcBef>
                <a:spcPts val="0"/>
              </a:spcBef>
            </a:pPr>
            <a:endParaRPr lang="en-US" sz="2700">
              <a:latin typeface="Agency FB" panose="020B0503020202020204" pitchFamily="34" charset="0"/>
              <a:cs typeface="Calibri"/>
            </a:endParaRPr>
          </a:p>
        </p:txBody>
      </p:sp>
      <p:graphicFrame>
        <p:nvGraphicFramePr>
          <p:cNvPr id="5" name="Table 4">
            <a:extLst>
              <a:ext uri="{FF2B5EF4-FFF2-40B4-BE49-F238E27FC236}">
                <a16:creationId xmlns:a16="http://schemas.microsoft.com/office/drawing/2014/main" id="{6801FAF4-AEF1-4104-980D-987AC8E9C954}"/>
              </a:ext>
            </a:extLst>
          </p:cNvPr>
          <p:cNvGraphicFramePr>
            <a:graphicFrameLocks noGrp="1"/>
          </p:cNvGraphicFramePr>
          <p:nvPr>
            <p:extLst>
              <p:ext uri="{D42A27DB-BD31-4B8C-83A1-F6EECF244321}">
                <p14:modId xmlns:p14="http://schemas.microsoft.com/office/powerpoint/2010/main" val="3849694472"/>
              </p:ext>
            </p:extLst>
          </p:nvPr>
        </p:nvGraphicFramePr>
        <p:xfrm>
          <a:off x="9500487" y="4788782"/>
          <a:ext cx="2005712" cy="1645920"/>
        </p:xfrm>
        <a:graphic>
          <a:graphicData uri="http://schemas.openxmlformats.org/drawingml/2006/table">
            <a:tbl>
              <a:tblPr firstRow="1" bandRow="1">
                <a:tableStyleId>{5C22544A-7EE6-4342-B048-85BDC9FD1C3A}</a:tableStyleId>
              </a:tblPr>
              <a:tblGrid>
                <a:gridCol w="1002856">
                  <a:extLst>
                    <a:ext uri="{9D8B030D-6E8A-4147-A177-3AD203B41FA5}">
                      <a16:colId xmlns:a16="http://schemas.microsoft.com/office/drawing/2014/main" val="2836573807"/>
                    </a:ext>
                  </a:extLst>
                </a:gridCol>
                <a:gridCol w="1002856">
                  <a:extLst>
                    <a:ext uri="{9D8B030D-6E8A-4147-A177-3AD203B41FA5}">
                      <a16:colId xmlns:a16="http://schemas.microsoft.com/office/drawing/2014/main" val="667195821"/>
                    </a:ext>
                  </a:extLst>
                </a:gridCol>
              </a:tblGrid>
              <a:tr h="534923">
                <a:tc gridSpan="2">
                  <a:txBody>
                    <a:bodyPr/>
                    <a:lstStyle/>
                    <a:p>
                      <a:r>
                        <a:rPr lang="en-US">
                          <a:effectLst/>
                        </a:rPr>
                        <a:t>Typical Week Hours </a:t>
                      </a:r>
                      <a:r>
                        <a:rPr lang="en-US" err="1">
                          <a:effectLst/>
                        </a:rPr>
                        <a:t>Yr</a:t>
                      </a:r>
                      <a:r>
                        <a:rPr lang="en-US">
                          <a:effectLst/>
                        </a:rPr>
                        <a:t> 9 TV</a:t>
                      </a:r>
                    </a:p>
                  </a:txBody>
                  <a:tcPr marL="0" marR="0" marT="0" marB="0" anchor="ctr"/>
                </a:tc>
                <a:tc hMerge="1">
                  <a:txBody>
                    <a:bodyPr/>
                    <a:lstStyle/>
                    <a:p>
                      <a:endParaRPr lang="en-US"/>
                    </a:p>
                  </a:txBody>
                  <a:tcPr/>
                </a:tc>
                <a:extLst>
                  <a:ext uri="{0D108BD9-81ED-4DB2-BD59-A6C34878D82A}">
                    <a16:rowId xmlns:a16="http://schemas.microsoft.com/office/drawing/2014/main" val="2605976133"/>
                  </a:ext>
                </a:extLst>
              </a:tr>
              <a:tr h="190500">
                <a:tc>
                  <a:txBody>
                    <a:bodyPr/>
                    <a:lstStyle/>
                    <a:p>
                      <a:r>
                        <a:rPr lang="en-US">
                          <a:effectLst/>
                        </a:rPr>
                        <a:t>average</a:t>
                      </a:r>
                    </a:p>
                  </a:txBody>
                  <a:tcPr marL="0" marR="0" marT="0" marB="0" anchor="ctr"/>
                </a:tc>
                <a:tc>
                  <a:txBody>
                    <a:bodyPr/>
                    <a:lstStyle/>
                    <a:p>
                      <a:pPr algn="r"/>
                      <a:r>
                        <a:rPr lang="en-US"/>
                        <a:t>5.580714</a:t>
                      </a:r>
                    </a:p>
                  </a:txBody>
                  <a:tcPr marL="0" marR="0" marT="0" marB="0" anchor="ctr"/>
                </a:tc>
                <a:extLst>
                  <a:ext uri="{0D108BD9-81ED-4DB2-BD59-A6C34878D82A}">
                    <a16:rowId xmlns:a16="http://schemas.microsoft.com/office/drawing/2014/main" val="3772940690"/>
                  </a:ext>
                </a:extLst>
              </a:tr>
              <a:tr h="184150">
                <a:tc>
                  <a:txBody>
                    <a:bodyPr/>
                    <a:lstStyle/>
                    <a:p>
                      <a:r>
                        <a:rPr lang="en-US">
                          <a:effectLst/>
                        </a:rPr>
                        <a:t>median</a:t>
                      </a:r>
                    </a:p>
                  </a:txBody>
                  <a:tcPr marL="0" marR="0" marT="0" marB="0" anchor="ctr"/>
                </a:tc>
                <a:tc>
                  <a:txBody>
                    <a:bodyPr/>
                    <a:lstStyle/>
                    <a:p>
                      <a:pPr algn="r"/>
                      <a:r>
                        <a:rPr lang="en-US"/>
                        <a:t>3</a:t>
                      </a:r>
                    </a:p>
                  </a:txBody>
                  <a:tcPr marL="0" marR="0" marT="0" marB="0" anchor="ctr"/>
                </a:tc>
                <a:extLst>
                  <a:ext uri="{0D108BD9-81ED-4DB2-BD59-A6C34878D82A}">
                    <a16:rowId xmlns:a16="http://schemas.microsoft.com/office/drawing/2014/main" val="1066659038"/>
                  </a:ext>
                </a:extLst>
              </a:tr>
              <a:tr h="184150">
                <a:tc>
                  <a:txBody>
                    <a:bodyPr/>
                    <a:lstStyle/>
                    <a:p>
                      <a:r>
                        <a:rPr lang="en-US">
                          <a:effectLst/>
                        </a:rPr>
                        <a:t>mode</a:t>
                      </a:r>
                    </a:p>
                  </a:txBody>
                  <a:tcPr marL="0" marR="0" marT="0" marB="0" anchor="ctr"/>
                </a:tc>
                <a:tc>
                  <a:txBody>
                    <a:bodyPr/>
                    <a:lstStyle/>
                    <a:p>
                      <a:pPr algn="r"/>
                      <a:r>
                        <a:rPr lang="en-US"/>
                        <a:t>0</a:t>
                      </a:r>
                    </a:p>
                  </a:txBody>
                  <a:tcPr marL="0" marR="0" marT="0" marB="0" anchor="ctr"/>
                </a:tc>
                <a:extLst>
                  <a:ext uri="{0D108BD9-81ED-4DB2-BD59-A6C34878D82A}">
                    <a16:rowId xmlns:a16="http://schemas.microsoft.com/office/drawing/2014/main" val="2888679956"/>
                  </a:ext>
                </a:extLst>
              </a:tr>
              <a:tr h="184150">
                <a:tc>
                  <a:txBody>
                    <a:bodyPr/>
                    <a:lstStyle/>
                    <a:p>
                      <a:r>
                        <a:rPr lang="en-US">
                          <a:effectLst/>
                        </a:rPr>
                        <a:t>range</a:t>
                      </a:r>
                    </a:p>
                  </a:txBody>
                  <a:tcPr marL="0" marR="0" marT="0" marB="0" anchor="ctr"/>
                </a:tc>
                <a:tc>
                  <a:txBody>
                    <a:bodyPr/>
                    <a:lstStyle/>
                    <a:p>
                      <a:pPr algn="r"/>
                      <a:r>
                        <a:rPr lang="en-US"/>
                        <a:t>42</a:t>
                      </a:r>
                    </a:p>
                  </a:txBody>
                  <a:tcPr marL="0" marR="0" marT="0" marB="0" anchor="ctr"/>
                </a:tc>
                <a:extLst>
                  <a:ext uri="{0D108BD9-81ED-4DB2-BD59-A6C34878D82A}">
                    <a16:rowId xmlns:a16="http://schemas.microsoft.com/office/drawing/2014/main" val="4001069049"/>
                  </a:ext>
                </a:extLst>
              </a:tr>
            </a:tbl>
          </a:graphicData>
        </a:graphic>
      </p:graphicFrame>
      <p:graphicFrame>
        <p:nvGraphicFramePr>
          <p:cNvPr id="7" name="Table 6">
            <a:extLst>
              <a:ext uri="{FF2B5EF4-FFF2-40B4-BE49-F238E27FC236}">
                <a16:creationId xmlns:a16="http://schemas.microsoft.com/office/drawing/2014/main" id="{FC694A51-EA93-4FAC-A182-FAF6F94CE09C}"/>
              </a:ext>
            </a:extLst>
          </p:cNvPr>
          <p:cNvGraphicFramePr>
            <a:graphicFrameLocks noGrp="1"/>
          </p:cNvGraphicFramePr>
          <p:nvPr>
            <p:extLst>
              <p:ext uri="{D42A27DB-BD31-4B8C-83A1-F6EECF244321}">
                <p14:modId xmlns:p14="http://schemas.microsoft.com/office/powerpoint/2010/main" val="2965560574"/>
              </p:ext>
            </p:extLst>
          </p:nvPr>
        </p:nvGraphicFramePr>
        <p:xfrm>
          <a:off x="4158539" y="4788782"/>
          <a:ext cx="1855548" cy="1645920"/>
        </p:xfrm>
        <a:graphic>
          <a:graphicData uri="http://schemas.openxmlformats.org/drawingml/2006/table">
            <a:tbl>
              <a:tblPr firstRow="1" bandRow="1">
                <a:tableStyleId>{5C22544A-7EE6-4342-B048-85BDC9FD1C3A}</a:tableStyleId>
              </a:tblPr>
              <a:tblGrid>
                <a:gridCol w="927774">
                  <a:extLst>
                    <a:ext uri="{9D8B030D-6E8A-4147-A177-3AD203B41FA5}">
                      <a16:colId xmlns:a16="http://schemas.microsoft.com/office/drawing/2014/main" val="337350487"/>
                    </a:ext>
                  </a:extLst>
                </a:gridCol>
                <a:gridCol w="927774">
                  <a:extLst>
                    <a:ext uri="{9D8B030D-6E8A-4147-A177-3AD203B41FA5}">
                      <a16:colId xmlns:a16="http://schemas.microsoft.com/office/drawing/2014/main" val="4170186299"/>
                    </a:ext>
                  </a:extLst>
                </a:gridCol>
              </a:tblGrid>
              <a:tr h="184150">
                <a:tc gridSpan="2">
                  <a:txBody>
                    <a:bodyPr/>
                    <a:lstStyle/>
                    <a:p>
                      <a:r>
                        <a:rPr lang="en-US">
                          <a:effectLst/>
                        </a:rPr>
                        <a:t>Female Week Hours TV</a:t>
                      </a:r>
                    </a:p>
                  </a:txBody>
                  <a:tcPr marL="0" marR="0" marT="0" marB="0" anchor="ctr"/>
                </a:tc>
                <a:tc hMerge="1">
                  <a:txBody>
                    <a:bodyPr/>
                    <a:lstStyle/>
                    <a:p>
                      <a:endParaRPr lang="en-US"/>
                    </a:p>
                  </a:txBody>
                  <a:tcPr/>
                </a:tc>
                <a:extLst>
                  <a:ext uri="{0D108BD9-81ED-4DB2-BD59-A6C34878D82A}">
                    <a16:rowId xmlns:a16="http://schemas.microsoft.com/office/drawing/2014/main" val="1635921702"/>
                  </a:ext>
                </a:extLst>
              </a:tr>
              <a:tr h="184150">
                <a:tc>
                  <a:txBody>
                    <a:bodyPr/>
                    <a:lstStyle/>
                    <a:p>
                      <a:r>
                        <a:rPr lang="en-US">
                          <a:effectLst/>
                        </a:rPr>
                        <a:t>average</a:t>
                      </a:r>
                    </a:p>
                  </a:txBody>
                  <a:tcPr marL="0" marR="0" marT="0" marB="0" anchor="ctr"/>
                </a:tc>
                <a:tc>
                  <a:txBody>
                    <a:bodyPr/>
                    <a:lstStyle/>
                    <a:p>
                      <a:pPr algn="r"/>
                      <a:r>
                        <a:rPr lang="en-US"/>
                        <a:t>5.615385</a:t>
                      </a:r>
                    </a:p>
                  </a:txBody>
                  <a:tcPr marL="0" marR="0" marT="0" marB="0" anchor="ctr"/>
                </a:tc>
                <a:extLst>
                  <a:ext uri="{0D108BD9-81ED-4DB2-BD59-A6C34878D82A}">
                    <a16:rowId xmlns:a16="http://schemas.microsoft.com/office/drawing/2014/main" val="50180973"/>
                  </a:ext>
                </a:extLst>
              </a:tr>
              <a:tr h="184150">
                <a:tc>
                  <a:txBody>
                    <a:bodyPr/>
                    <a:lstStyle/>
                    <a:p>
                      <a:r>
                        <a:rPr lang="en-US">
                          <a:effectLst/>
                        </a:rPr>
                        <a:t>median</a:t>
                      </a:r>
                    </a:p>
                  </a:txBody>
                  <a:tcPr marL="0" marR="0" marT="0" marB="0" anchor="ctr"/>
                </a:tc>
                <a:tc>
                  <a:txBody>
                    <a:bodyPr/>
                    <a:lstStyle/>
                    <a:p>
                      <a:pPr algn="r"/>
                      <a:r>
                        <a:rPr lang="en-US"/>
                        <a:t>3</a:t>
                      </a:r>
                    </a:p>
                  </a:txBody>
                  <a:tcPr marL="0" marR="0" marT="0" marB="0" anchor="ctr"/>
                </a:tc>
                <a:extLst>
                  <a:ext uri="{0D108BD9-81ED-4DB2-BD59-A6C34878D82A}">
                    <a16:rowId xmlns:a16="http://schemas.microsoft.com/office/drawing/2014/main" val="2061082527"/>
                  </a:ext>
                </a:extLst>
              </a:tr>
              <a:tr h="184150">
                <a:tc>
                  <a:txBody>
                    <a:bodyPr/>
                    <a:lstStyle/>
                    <a:p>
                      <a:r>
                        <a:rPr lang="en-US">
                          <a:effectLst/>
                        </a:rPr>
                        <a:t>mode</a:t>
                      </a:r>
                    </a:p>
                  </a:txBody>
                  <a:tcPr marL="0" marR="0" marT="0" marB="0" anchor="ctr"/>
                </a:tc>
                <a:tc>
                  <a:txBody>
                    <a:bodyPr/>
                    <a:lstStyle/>
                    <a:p>
                      <a:pPr algn="r"/>
                      <a:r>
                        <a:rPr lang="en-US"/>
                        <a:t>0</a:t>
                      </a:r>
                    </a:p>
                  </a:txBody>
                  <a:tcPr marL="0" marR="0" marT="0" marB="0" anchor="ctr"/>
                </a:tc>
                <a:extLst>
                  <a:ext uri="{0D108BD9-81ED-4DB2-BD59-A6C34878D82A}">
                    <a16:rowId xmlns:a16="http://schemas.microsoft.com/office/drawing/2014/main" val="93887951"/>
                  </a:ext>
                </a:extLst>
              </a:tr>
              <a:tr h="184150">
                <a:tc>
                  <a:txBody>
                    <a:bodyPr/>
                    <a:lstStyle/>
                    <a:p>
                      <a:r>
                        <a:rPr lang="en-US">
                          <a:effectLst/>
                        </a:rPr>
                        <a:t>range</a:t>
                      </a:r>
                    </a:p>
                  </a:txBody>
                  <a:tcPr marL="0" marR="0" marT="0" marB="0" anchor="ctr"/>
                </a:tc>
                <a:tc>
                  <a:txBody>
                    <a:bodyPr/>
                    <a:lstStyle/>
                    <a:p>
                      <a:pPr algn="r"/>
                      <a:r>
                        <a:rPr lang="en-US"/>
                        <a:t>42</a:t>
                      </a:r>
                    </a:p>
                  </a:txBody>
                  <a:tcPr marL="0" marR="0" marT="0" marB="0" anchor="ctr"/>
                </a:tc>
                <a:extLst>
                  <a:ext uri="{0D108BD9-81ED-4DB2-BD59-A6C34878D82A}">
                    <a16:rowId xmlns:a16="http://schemas.microsoft.com/office/drawing/2014/main" val="2104308378"/>
                  </a:ext>
                </a:extLst>
              </a:tr>
            </a:tbl>
          </a:graphicData>
        </a:graphic>
      </p:graphicFrame>
      <p:graphicFrame>
        <p:nvGraphicFramePr>
          <p:cNvPr id="9" name="Table 8">
            <a:extLst>
              <a:ext uri="{FF2B5EF4-FFF2-40B4-BE49-F238E27FC236}">
                <a16:creationId xmlns:a16="http://schemas.microsoft.com/office/drawing/2014/main" id="{22C5ECFB-FFD2-4230-A0EA-C5586E5DC08F}"/>
              </a:ext>
            </a:extLst>
          </p:cNvPr>
          <p:cNvGraphicFramePr>
            <a:graphicFrameLocks noGrp="1"/>
          </p:cNvGraphicFramePr>
          <p:nvPr>
            <p:extLst>
              <p:ext uri="{D42A27DB-BD31-4B8C-83A1-F6EECF244321}">
                <p14:modId xmlns:p14="http://schemas.microsoft.com/office/powerpoint/2010/main" val="1874092186"/>
              </p:ext>
            </p:extLst>
          </p:nvPr>
        </p:nvGraphicFramePr>
        <p:xfrm>
          <a:off x="6560655" y="4788782"/>
          <a:ext cx="2439922" cy="1371600"/>
        </p:xfrm>
        <a:graphic>
          <a:graphicData uri="http://schemas.openxmlformats.org/drawingml/2006/table">
            <a:tbl>
              <a:tblPr firstRow="1" bandRow="1">
                <a:tableStyleId>{5C22544A-7EE6-4342-B048-85BDC9FD1C3A}</a:tableStyleId>
              </a:tblPr>
              <a:tblGrid>
                <a:gridCol w="1219961">
                  <a:extLst>
                    <a:ext uri="{9D8B030D-6E8A-4147-A177-3AD203B41FA5}">
                      <a16:colId xmlns:a16="http://schemas.microsoft.com/office/drawing/2014/main" val="2910563906"/>
                    </a:ext>
                  </a:extLst>
                </a:gridCol>
                <a:gridCol w="1219961">
                  <a:extLst>
                    <a:ext uri="{9D8B030D-6E8A-4147-A177-3AD203B41FA5}">
                      <a16:colId xmlns:a16="http://schemas.microsoft.com/office/drawing/2014/main" val="1423100786"/>
                    </a:ext>
                  </a:extLst>
                </a:gridCol>
              </a:tblGrid>
              <a:tr h="184150">
                <a:tc gridSpan="2">
                  <a:txBody>
                    <a:bodyPr/>
                    <a:lstStyle/>
                    <a:p>
                      <a:r>
                        <a:rPr lang="en-US">
                          <a:effectLst/>
                        </a:rPr>
                        <a:t>Non-binary  TV</a:t>
                      </a:r>
                    </a:p>
                  </a:txBody>
                  <a:tcPr marL="0" marR="0" marT="0" marB="0" anchor="ctr"/>
                </a:tc>
                <a:tc hMerge="1">
                  <a:txBody>
                    <a:bodyPr/>
                    <a:lstStyle/>
                    <a:p>
                      <a:endParaRPr lang="en-US"/>
                    </a:p>
                  </a:txBody>
                  <a:tcPr/>
                </a:tc>
                <a:extLst>
                  <a:ext uri="{0D108BD9-81ED-4DB2-BD59-A6C34878D82A}">
                    <a16:rowId xmlns:a16="http://schemas.microsoft.com/office/drawing/2014/main" val="731365011"/>
                  </a:ext>
                </a:extLst>
              </a:tr>
              <a:tr h="184150">
                <a:tc>
                  <a:txBody>
                    <a:bodyPr/>
                    <a:lstStyle/>
                    <a:p>
                      <a:r>
                        <a:rPr lang="en-US">
                          <a:effectLst/>
                        </a:rPr>
                        <a:t>average</a:t>
                      </a:r>
                    </a:p>
                  </a:txBody>
                  <a:tcPr marL="0" marR="0" marT="0" marB="0" anchor="ctr"/>
                </a:tc>
                <a:tc>
                  <a:txBody>
                    <a:bodyPr/>
                    <a:lstStyle/>
                    <a:p>
                      <a:pPr algn="r"/>
                      <a:r>
                        <a:rPr lang="en-US"/>
                        <a:t>5</a:t>
                      </a:r>
                    </a:p>
                  </a:txBody>
                  <a:tcPr marL="0" marR="0" marT="0" marB="0" anchor="ctr"/>
                </a:tc>
                <a:extLst>
                  <a:ext uri="{0D108BD9-81ED-4DB2-BD59-A6C34878D82A}">
                    <a16:rowId xmlns:a16="http://schemas.microsoft.com/office/drawing/2014/main" val="3854913255"/>
                  </a:ext>
                </a:extLst>
              </a:tr>
              <a:tr h="184150">
                <a:tc>
                  <a:txBody>
                    <a:bodyPr/>
                    <a:lstStyle/>
                    <a:p>
                      <a:r>
                        <a:rPr lang="en-US">
                          <a:effectLst/>
                        </a:rPr>
                        <a:t>median</a:t>
                      </a:r>
                    </a:p>
                  </a:txBody>
                  <a:tcPr marL="0" marR="0" marT="0" marB="0" anchor="ctr"/>
                </a:tc>
                <a:tc>
                  <a:txBody>
                    <a:bodyPr/>
                    <a:lstStyle/>
                    <a:p>
                      <a:pPr algn="r"/>
                      <a:r>
                        <a:rPr lang="en-US"/>
                        <a:t>4</a:t>
                      </a:r>
                    </a:p>
                  </a:txBody>
                  <a:tcPr marL="0" marR="0" marT="0" marB="0" anchor="ctr"/>
                </a:tc>
                <a:extLst>
                  <a:ext uri="{0D108BD9-81ED-4DB2-BD59-A6C34878D82A}">
                    <a16:rowId xmlns:a16="http://schemas.microsoft.com/office/drawing/2014/main" val="3192326378"/>
                  </a:ext>
                </a:extLst>
              </a:tr>
              <a:tr h="184150">
                <a:tc>
                  <a:txBody>
                    <a:bodyPr/>
                    <a:lstStyle/>
                    <a:p>
                      <a:r>
                        <a:rPr lang="en-US">
                          <a:effectLst/>
                        </a:rPr>
                        <a:t>mode</a:t>
                      </a:r>
                    </a:p>
                  </a:txBody>
                  <a:tcPr marL="0" marR="0" marT="0" marB="0" anchor="ctr"/>
                </a:tc>
                <a:tc>
                  <a:txBody>
                    <a:bodyPr/>
                    <a:lstStyle/>
                    <a:p>
                      <a:r>
                        <a:rPr lang="en-US"/>
                        <a:t>multimodal</a:t>
                      </a:r>
                    </a:p>
                  </a:txBody>
                  <a:tcPr marL="0" marR="0" marT="0" marB="0" anchor="ctr"/>
                </a:tc>
                <a:extLst>
                  <a:ext uri="{0D108BD9-81ED-4DB2-BD59-A6C34878D82A}">
                    <a16:rowId xmlns:a16="http://schemas.microsoft.com/office/drawing/2014/main" val="1709511290"/>
                  </a:ext>
                </a:extLst>
              </a:tr>
              <a:tr h="184150">
                <a:tc>
                  <a:txBody>
                    <a:bodyPr/>
                    <a:lstStyle/>
                    <a:p>
                      <a:r>
                        <a:rPr lang="en-US">
                          <a:effectLst/>
                        </a:rPr>
                        <a:t>range</a:t>
                      </a:r>
                    </a:p>
                  </a:txBody>
                  <a:tcPr marL="0" marR="0" marT="0" marB="0" anchor="ctr"/>
                </a:tc>
                <a:tc>
                  <a:txBody>
                    <a:bodyPr/>
                    <a:lstStyle/>
                    <a:p>
                      <a:pPr algn="r"/>
                      <a:r>
                        <a:rPr lang="en-US"/>
                        <a:t>9</a:t>
                      </a:r>
                    </a:p>
                  </a:txBody>
                  <a:tcPr marL="0" marR="0" marT="0" marB="0" anchor="ctr"/>
                </a:tc>
                <a:extLst>
                  <a:ext uri="{0D108BD9-81ED-4DB2-BD59-A6C34878D82A}">
                    <a16:rowId xmlns:a16="http://schemas.microsoft.com/office/drawing/2014/main" val="779622204"/>
                  </a:ext>
                </a:extLst>
              </a:tr>
            </a:tbl>
          </a:graphicData>
        </a:graphic>
      </p:graphicFrame>
      <p:graphicFrame>
        <p:nvGraphicFramePr>
          <p:cNvPr id="11" name="Table 10">
            <a:extLst>
              <a:ext uri="{FF2B5EF4-FFF2-40B4-BE49-F238E27FC236}">
                <a16:creationId xmlns:a16="http://schemas.microsoft.com/office/drawing/2014/main" id="{921D3B00-617D-478A-84CD-DAF6AF530597}"/>
              </a:ext>
            </a:extLst>
          </p:cNvPr>
          <p:cNvGraphicFramePr>
            <a:graphicFrameLocks noGrp="1"/>
          </p:cNvGraphicFramePr>
          <p:nvPr>
            <p:extLst>
              <p:ext uri="{D42A27DB-BD31-4B8C-83A1-F6EECF244321}">
                <p14:modId xmlns:p14="http://schemas.microsoft.com/office/powerpoint/2010/main" val="2243692387"/>
              </p:ext>
            </p:extLst>
          </p:nvPr>
        </p:nvGraphicFramePr>
        <p:xfrm>
          <a:off x="884011" y="4788782"/>
          <a:ext cx="2727960" cy="1371600"/>
        </p:xfrm>
        <a:graphic>
          <a:graphicData uri="http://schemas.openxmlformats.org/drawingml/2006/table">
            <a:tbl>
              <a:tblPr firstRow="1" bandRow="1">
                <a:tableStyleId>{5C22544A-7EE6-4342-B048-85BDC9FD1C3A}</a:tableStyleId>
              </a:tblPr>
              <a:tblGrid>
                <a:gridCol w="1363980">
                  <a:extLst>
                    <a:ext uri="{9D8B030D-6E8A-4147-A177-3AD203B41FA5}">
                      <a16:colId xmlns:a16="http://schemas.microsoft.com/office/drawing/2014/main" val="139439138"/>
                    </a:ext>
                  </a:extLst>
                </a:gridCol>
                <a:gridCol w="1363980">
                  <a:extLst>
                    <a:ext uri="{9D8B030D-6E8A-4147-A177-3AD203B41FA5}">
                      <a16:colId xmlns:a16="http://schemas.microsoft.com/office/drawing/2014/main" val="2540362710"/>
                    </a:ext>
                  </a:extLst>
                </a:gridCol>
              </a:tblGrid>
              <a:tr h="241024">
                <a:tc gridSpan="2">
                  <a:txBody>
                    <a:bodyPr/>
                    <a:lstStyle/>
                    <a:p>
                      <a:r>
                        <a:rPr lang="en-US">
                          <a:effectLst/>
                        </a:rPr>
                        <a:t>Male Week Hours TV</a:t>
                      </a:r>
                    </a:p>
                  </a:txBody>
                  <a:tcPr marL="0" marR="0" marT="0" marB="0" anchor="ctr"/>
                </a:tc>
                <a:tc hMerge="1">
                  <a:txBody>
                    <a:bodyPr/>
                    <a:lstStyle/>
                    <a:p>
                      <a:endParaRPr lang="en-US"/>
                    </a:p>
                  </a:txBody>
                  <a:tcPr/>
                </a:tc>
                <a:extLst>
                  <a:ext uri="{0D108BD9-81ED-4DB2-BD59-A6C34878D82A}">
                    <a16:rowId xmlns:a16="http://schemas.microsoft.com/office/drawing/2014/main" val="1285710229"/>
                  </a:ext>
                </a:extLst>
              </a:tr>
              <a:tr h="184150">
                <a:tc>
                  <a:txBody>
                    <a:bodyPr/>
                    <a:lstStyle/>
                    <a:p>
                      <a:r>
                        <a:rPr lang="en-US">
                          <a:effectLst/>
                        </a:rPr>
                        <a:t>average</a:t>
                      </a:r>
                    </a:p>
                  </a:txBody>
                  <a:tcPr marL="0" marR="0" marT="0" marB="0" anchor="ctr"/>
                </a:tc>
                <a:tc>
                  <a:txBody>
                    <a:bodyPr/>
                    <a:lstStyle/>
                    <a:p>
                      <a:pPr algn="r"/>
                      <a:r>
                        <a:rPr lang="en-US"/>
                        <a:t>5.573611</a:t>
                      </a:r>
                    </a:p>
                  </a:txBody>
                  <a:tcPr marL="0" marR="0" marT="0" marB="0" anchor="ctr"/>
                </a:tc>
                <a:extLst>
                  <a:ext uri="{0D108BD9-81ED-4DB2-BD59-A6C34878D82A}">
                    <a16:rowId xmlns:a16="http://schemas.microsoft.com/office/drawing/2014/main" val="838341844"/>
                  </a:ext>
                </a:extLst>
              </a:tr>
              <a:tr h="184150">
                <a:tc>
                  <a:txBody>
                    <a:bodyPr/>
                    <a:lstStyle/>
                    <a:p>
                      <a:r>
                        <a:rPr lang="en-US">
                          <a:effectLst/>
                        </a:rPr>
                        <a:t>median</a:t>
                      </a:r>
                    </a:p>
                  </a:txBody>
                  <a:tcPr marL="0" marR="0" marT="0" marB="0" anchor="ctr"/>
                </a:tc>
                <a:tc>
                  <a:txBody>
                    <a:bodyPr/>
                    <a:lstStyle/>
                    <a:p>
                      <a:pPr algn="r"/>
                      <a:r>
                        <a:rPr lang="en-US"/>
                        <a:t>3</a:t>
                      </a:r>
                    </a:p>
                  </a:txBody>
                  <a:tcPr marL="0" marR="0" marT="0" marB="0" anchor="ctr"/>
                </a:tc>
                <a:extLst>
                  <a:ext uri="{0D108BD9-81ED-4DB2-BD59-A6C34878D82A}">
                    <a16:rowId xmlns:a16="http://schemas.microsoft.com/office/drawing/2014/main" val="542790047"/>
                  </a:ext>
                </a:extLst>
              </a:tr>
              <a:tr h="184150">
                <a:tc>
                  <a:txBody>
                    <a:bodyPr/>
                    <a:lstStyle/>
                    <a:p>
                      <a:r>
                        <a:rPr lang="en-US">
                          <a:effectLst/>
                        </a:rPr>
                        <a:t>mode</a:t>
                      </a:r>
                    </a:p>
                  </a:txBody>
                  <a:tcPr marL="0" marR="0" marT="0" marB="0" anchor="ctr"/>
                </a:tc>
                <a:tc>
                  <a:txBody>
                    <a:bodyPr/>
                    <a:lstStyle/>
                    <a:p>
                      <a:pPr algn="r"/>
                      <a:r>
                        <a:rPr lang="en-US"/>
                        <a:t>0</a:t>
                      </a:r>
                    </a:p>
                  </a:txBody>
                  <a:tcPr marL="0" marR="0" marT="0" marB="0" anchor="ctr"/>
                </a:tc>
                <a:extLst>
                  <a:ext uri="{0D108BD9-81ED-4DB2-BD59-A6C34878D82A}">
                    <a16:rowId xmlns:a16="http://schemas.microsoft.com/office/drawing/2014/main" val="4265511431"/>
                  </a:ext>
                </a:extLst>
              </a:tr>
              <a:tr h="184150">
                <a:tc>
                  <a:txBody>
                    <a:bodyPr/>
                    <a:lstStyle/>
                    <a:p>
                      <a:r>
                        <a:rPr lang="en-US">
                          <a:effectLst/>
                        </a:rPr>
                        <a:t>range</a:t>
                      </a:r>
                    </a:p>
                  </a:txBody>
                  <a:tcPr marL="0" marR="0" marT="0" marB="0" anchor="ctr"/>
                </a:tc>
                <a:tc>
                  <a:txBody>
                    <a:bodyPr/>
                    <a:lstStyle/>
                    <a:p>
                      <a:pPr algn="r"/>
                      <a:r>
                        <a:rPr lang="en-US"/>
                        <a:t>35</a:t>
                      </a:r>
                    </a:p>
                  </a:txBody>
                  <a:tcPr marL="0" marR="0" marT="0" marB="0" anchor="ctr"/>
                </a:tc>
                <a:extLst>
                  <a:ext uri="{0D108BD9-81ED-4DB2-BD59-A6C34878D82A}">
                    <a16:rowId xmlns:a16="http://schemas.microsoft.com/office/drawing/2014/main" val="368222325"/>
                  </a:ext>
                </a:extLst>
              </a:tr>
            </a:tbl>
          </a:graphicData>
        </a:graphic>
      </p:graphicFrame>
    </p:spTree>
    <p:extLst>
      <p:ext uri="{BB962C8B-B14F-4D97-AF65-F5344CB8AC3E}">
        <p14:creationId xmlns:p14="http://schemas.microsoft.com/office/powerpoint/2010/main" val="100922577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5F885-1265-42EF-9591-67D99A68E1E1}"/>
              </a:ext>
            </a:extLst>
          </p:cNvPr>
          <p:cNvSpPr>
            <a:spLocks noGrp="1"/>
          </p:cNvSpPr>
          <p:nvPr>
            <p:ph type="title"/>
          </p:nvPr>
        </p:nvSpPr>
        <p:spPr>
          <a:xfrm>
            <a:off x="611124" y="403565"/>
            <a:ext cx="4785744" cy="1035579"/>
          </a:xfrm>
        </p:spPr>
        <p:txBody>
          <a:bodyPr>
            <a:normAutofit/>
          </a:bodyPr>
          <a:lstStyle/>
          <a:p>
            <a:pPr>
              <a:lnSpc>
                <a:spcPct val="90000"/>
              </a:lnSpc>
            </a:pPr>
            <a:r>
              <a:rPr lang="en-US" sz="3300">
                <a:latin typeface="Agency FB" panose="020B0503020202020204" pitchFamily="34" charset="0"/>
                <a:cs typeface="Calibri Light"/>
              </a:rPr>
              <a:t>Contrasting the Subgroups Between Different Genders</a:t>
            </a:r>
            <a:endParaRPr lang="en-US" sz="3300">
              <a:latin typeface="Agency FB" panose="020B0503020202020204" pitchFamily="34" charset="0"/>
            </a:endParaRPr>
          </a:p>
        </p:txBody>
      </p:sp>
      <p:sp>
        <p:nvSpPr>
          <p:cNvPr id="3" name="Content Placeholder 2">
            <a:extLst>
              <a:ext uri="{FF2B5EF4-FFF2-40B4-BE49-F238E27FC236}">
                <a16:creationId xmlns:a16="http://schemas.microsoft.com/office/drawing/2014/main" id="{CF0BD2EF-55F0-4690-BF0F-D57AF823CCB4}"/>
              </a:ext>
            </a:extLst>
          </p:cNvPr>
          <p:cNvSpPr>
            <a:spLocks noGrp="1"/>
          </p:cNvSpPr>
          <p:nvPr>
            <p:ph idx="1"/>
          </p:nvPr>
        </p:nvSpPr>
        <p:spPr>
          <a:xfrm>
            <a:off x="408397" y="2699153"/>
            <a:ext cx="4785744" cy="3649133"/>
          </a:xfrm>
        </p:spPr>
        <p:txBody>
          <a:bodyPr vert="horz" lIns="91440" tIns="45720" rIns="91440" bIns="45720" rtlCol="0">
            <a:noAutofit/>
          </a:bodyPr>
          <a:lstStyle/>
          <a:p>
            <a:r>
              <a:rPr lang="en-US" sz="2400">
                <a:latin typeface="Agency FB" panose="020B0503020202020204" pitchFamily="34" charset="0"/>
                <a:ea typeface="+mn-lt"/>
                <a:cs typeface="+mn-lt"/>
              </a:rPr>
              <a:t>The female had the highest average amount of hours of tv watched compared to the males and the non-binary. The averages were close together and they were all between 5-6 so the average of year 9 is around 5 hours. The median for females and males were both 5 and the median for non-binary was 4. Females and males both had the same mode of 0 while non-binary was multimodal because of the lack of people. The ranges of each category was very spread out with the female's range been 42, the males 35 and the non-binary 9. </a:t>
            </a:r>
          </a:p>
          <a:p>
            <a:endParaRPr lang="en-US" sz="2400">
              <a:latin typeface="Agency FB" panose="020B0503020202020204" pitchFamily="34" charset="0"/>
              <a:cs typeface="Calibri"/>
            </a:endParaRPr>
          </a:p>
          <a:p>
            <a:pPr marL="0" indent="0">
              <a:buNone/>
            </a:pPr>
            <a:endParaRPr lang="en-US" sz="2400">
              <a:latin typeface="Agency FB" panose="020B0503020202020204" pitchFamily="34" charset="0"/>
              <a:cs typeface="Calibri"/>
            </a:endParaRPr>
          </a:p>
        </p:txBody>
      </p:sp>
      <p:pic>
        <p:nvPicPr>
          <p:cNvPr id="4" name="Picture 4" descr="Chart, bar chart&#10;&#10;Description automatically generated">
            <a:extLst>
              <a:ext uri="{FF2B5EF4-FFF2-40B4-BE49-F238E27FC236}">
                <a16:creationId xmlns:a16="http://schemas.microsoft.com/office/drawing/2014/main" id="{EF6C79AE-4855-40DD-890F-8A0F86948617}"/>
              </a:ext>
            </a:extLst>
          </p:cNvPr>
          <p:cNvPicPr>
            <a:picLocks noChangeAspect="1"/>
          </p:cNvPicPr>
          <p:nvPr/>
        </p:nvPicPr>
        <p:blipFill>
          <a:blip r:embed="rId3"/>
          <a:stretch>
            <a:fillRect/>
          </a:stretch>
        </p:blipFill>
        <p:spPr>
          <a:xfrm>
            <a:off x="6109437" y="1122797"/>
            <a:ext cx="2652127" cy="1645370"/>
          </a:xfrm>
          <a:prstGeom prst="roundRect">
            <a:avLst>
              <a:gd name="adj" fmla="val 7306"/>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pic>
        <p:nvPicPr>
          <p:cNvPr id="6" name="Picture 6" descr="Graphical user interface, application&#10;&#10;Description automatically generated">
            <a:extLst>
              <a:ext uri="{FF2B5EF4-FFF2-40B4-BE49-F238E27FC236}">
                <a16:creationId xmlns:a16="http://schemas.microsoft.com/office/drawing/2014/main" id="{FE17D608-B081-4ACC-B9B1-EFCE16D4B693}"/>
              </a:ext>
            </a:extLst>
          </p:cNvPr>
          <p:cNvPicPr>
            <a:picLocks noChangeAspect="1"/>
          </p:cNvPicPr>
          <p:nvPr/>
        </p:nvPicPr>
        <p:blipFill>
          <a:blip r:embed="rId4"/>
          <a:stretch>
            <a:fillRect/>
          </a:stretch>
        </p:blipFill>
        <p:spPr>
          <a:xfrm>
            <a:off x="8928749" y="1203016"/>
            <a:ext cx="2652127" cy="1484931"/>
          </a:xfrm>
          <a:prstGeom prst="roundRect">
            <a:avLst>
              <a:gd name="adj" fmla="val 7306"/>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pic>
        <p:nvPicPr>
          <p:cNvPr id="5" name="Picture 5" descr="Chart&#10;&#10;Description automatically generated">
            <a:extLst>
              <a:ext uri="{FF2B5EF4-FFF2-40B4-BE49-F238E27FC236}">
                <a16:creationId xmlns:a16="http://schemas.microsoft.com/office/drawing/2014/main" id="{86876C0E-4D06-45A0-B80F-6681FCFFE463}"/>
              </a:ext>
            </a:extLst>
          </p:cNvPr>
          <p:cNvPicPr>
            <a:picLocks noChangeAspect="1"/>
          </p:cNvPicPr>
          <p:nvPr/>
        </p:nvPicPr>
        <p:blipFill>
          <a:blip r:embed="rId5"/>
          <a:stretch>
            <a:fillRect/>
          </a:stretch>
        </p:blipFill>
        <p:spPr>
          <a:xfrm>
            <a:off x="6261760" y="3031808"/>
            <a:ext cx="5172714" cy="2791142"/>
          </a:xfrm>
          <a:prstGeom prst="roundRect">
            <a:avLst>
              <a:gd name="adj" fmla="val 7306"/>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068858530"/>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
                                        </p:tgtEl>
                                        <p:attrNameLst>
                                          <p:attrName>style.color</p:attrName>
                                        </p:attrNameLst>
                                      </p:cBhvr>
                                      <p:to>
                                        <a:schemeClr val="bg1"/>
                                      </p:to>
                                    </p:animClr>
                                    <p:animClr clrSpc="rgb" dir="cw">
                                      <p:cBhvr>
                                        <p:cTn id="7" dur="250" autoRev="1" fill="remove"/>
                                        <p:tgtEl>
                                          <p:spTgt spid="2"/>
                                        </p:tgtEl>
                                        <p:attrNameLst>
                                          <p:attrName>fillcolor</p:attrName>
                                        </p:attrNameLst>
                                      </p:cBhvr>
                                      <p:to>
                                        <a:schemeClr val="bg1"/>
                                      </p:to>
                                    </p:animClr>
                                    <p:set>
                                      <p:cBhvr>
                                        <p:cTn id="8" dur="250" autoRev="1" fill="remove"/>
                                        <p:tgtEl>
                                          <p:spTgt spid="2"/>
                                        </p:tgtEl>
                                        <p:attrNameLst>
                                          <p:attrName>fill.type</p:attrName>
                                        </p:attrNameLst>
                                      </p:cBhvr>
                                      <p:to>
                                        <p:strVal val="solid"/>
                                      </p:to>
                                    </p:set>
                                    <p:set>
                                      <p:cBhvr>
                                        <p:cTn id="9" dur="250" autoRev="1" fill="remove"/>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5F885-1265-42EF-9591-67D99A68E1E1}"/>
              </a:ext>
            </a:extLst>
          </p:cNvPr>
          <p:cNvSpPr>
            <a:spLocks noGrp="1"/>
          </p:cNvSpPr>
          <p:nvPr>
            <p:ph type="title"/>
          </p:nvPr>
        </p:nvSpPr>
        <p:spPr>
          <a:xfrm>
            <a:off x="825909" y="808055"/>
            <a:ext cx="3979205" cy="1453363"/>
          </a:xfrm>
        </p:spPr>
        <p:txBody>
          <a:bodyPr>
            <a:normAutofit/>
          </a:bodyPr>
          <a:lstStyle/>
          <a:p>
            <a:pPr>
              <a:lnSpc>
                <a:spcPct val="90000"/>
              </a:lnSpc>
            </a:pPr>
            <a:r>
              <a:rPr lang="en-US" sz="3300">
                <a:latin typeface="Agency FB" panose="020B0503020202020204" pitchFamily="34" charset="0"/>
              </a:rPr>
              <a:t>Box Plot – Hours spent doing homework every night</a:t>
            </a:r>
          </a:p>
        </p:txBody>
      </p:sp>
      <p:sp>
        <p:nvSpPr>
          <p:cNvPr id="3" name="Content Placeholder 2">
            <a:extLst>
              <a:ext uri="{FF2B5EF4-FFF2-40B4-BE49-F238E27FC236}">
                <a16:creationId xmlns:a16="http://schemas.microsoft.com/office/drawing/2014/main" id="{CF0BD2EF-55F0-4690-BF0F-D57AF823CCB4}"/>
              </a:ext>
            </a:extLst>
          </p:cNvPr>
          <p:cNvSpPr>
            <a:spLocks noGrp="1"/>
          </p:cNvSpPr>
          <p:nvPr>
            <p:ph idx="1"/>
          </p:nvPr>
        </p:nvSpPr>
        <p:spPr>
          <a:xfrm>
            <a:off x="802178" y="2261420"/>
            <a:ext cx="4002936" cy="3637935"/>
          </a:xfrm>
        </p:spPr>
        <p:txBody>
          <a:bodyPr vert="horz" lIns="91440" tIns="45720" rIns="91440" bIns="45720" rtlCol="0">
            <a:normAutofit/>
          </a:bodyPr>
          <a:lstStyle/>
          <a:p>
            <a:pPr marL="0" indent="0">
              <a:buNone/>
            </a:pPr>
            <a:endParaRPr lang="en-US" sz="2500">
              <a:latin typeface="Agency FB" panose="020B0503020202020204" pitchFamily="34" charset="0"/>
              <a:cs typeface="Calibri"/>
            </a:endParaRPr>
          </a:p>
          <a:p>
            <a:pPr marL="0" indent="0">
              <a:buNone/>
            </a:pPr>
            <a:r>
              <a:rPr lang="en-US" sz="2500">
                <a:latin typeface="Agency FB" panose="020B0503020202020204" pitchFamily="34" charset="0"/>
                <a:cs typeface="Calibri"/>
              </a:rPr>
              <a:t>Minimum – 0 hours</a:t>
            </a:r>
          </a:p>
          <a:p>
            <a:pPr marL="0" indent="0">
              <a:buNone/>
            </a:pPr>
            <a:r>
              <a:rPr lang="en-US" sz="2500">
                <a:latin typeface="Agency FB" panose="020B0503020202020204" pitchFamily="34" charset="0"/>
                <a:cs typeface="Calibri"/>
              </a:rPr>
              <a:t>Maximum – 3 hours</a:t>
            </a:r>
          </a:p>
          <a:p>
            <a:pPr marL="0" indent="0">
              <a:buNone/>
            </a:pPr>
            <a:r>
              <a:rPr lang="en-US" sz="2500">
                <a:latin typeface="Agency FB" panose="020B0503020202020204" pitchFamily="34" charset="0"/>
                <a:cs typeface="Calibri"/>
              </a:rPr>
              <a:t>Median – 1</a:t>
            </a:r>
          </a:p>
          <a:p>
            <a:pPr marL="0" indent="0">
              <a:buNone/>
            </a:pPr>
            <a:r>
              <a:rPr lang="en-US" sz="2500">
                <a:latin typeface="Agency FB" panose="020B0503020202020204" pitchFamily="34" charset="0"/>
                <a:cs typeface="Calibri"/>
              </a:rPr>
              <a:t>Quartile 1 – 0.5</a:t>
            </a:r>
          </a:p>
          <a:p>
            <a:pPr marL="0" indent="0">
              <a:buNone/>
            </a:pPr>
            <a:r>
              <a:rPr lang="en-US" sz="2500">
                <a:latin typeface="Agency FB" panose="020B0503020202020204" pitchFamily="34" charset="0"/>
                <a:cs typeface="Calibri"/>
              </a:rPr>
              <a:t>Quartile 3 – 1.5</a:t>
            </a:r>
          </a:p>
          <a:p>
            <a:pPr marL="0" indent="0">
              <a:buNone/>
            </a:pPr>
            <a:endParaRPr lang="en-US" sz="2500">
              <a:latin typeface="Agency FB" panose="020B0503020202020204" pitchFamily="34" charset="0"/>
              <a:cs typeface="Calibri"/>
            </a:endParaRPr>
          </a:p>
        </p:txBody>
      </p:sp>
      <p:pic>
        <p:nvPicPr>
          <p:cNvPr id="4098" name="Picture 2">
            <a:extLst>
              <a:ext uri="{FF2B5EF4-FFF2-40B4-BE49-F238E27FC236}">
                <a16:creationId xmlns:a16="http://schemas.microsoft.com/office/drawing/2014/main" id="{F7C48DBE-15D5-4C3D-82C2-7F9EABA8065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89752" y="1519207"/>
            <a:ext cx="6095593" cy="3657355"/>
          </a:xfrm>
          <a:prstGeom prst="roundRect">
            <a:avLst>
              <a:gd name="adj" fmla="val 4380"/>
            </a:avLst>
          </a:prstGeom>
          <a:no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284017"/>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5F885-1265-42EF-9591-67D99A68E1E1}"/>
              </a:ext>
            </a:extLst>
          </p:cNvPr>
          <p:cNvSpPr>
            <a:spLocks noGrp="1"/>
          </p:cNvSpPr>
          <p:nvPr>
            <p:ph type="title"/>
          </p:nvPr>
        </p:nvSpPr>
        <p:spPr>
          <a:xfrm>
            <a:off x="825909" y="808055"/>
            <a:ext cx="3979205" cy="1453363"/>
          </a:xfrm>
        </p:spPr>
        <p:txBody>
          <a:bodyPr>
            <a:normAutofit/>
          </a:bodyPr>
          <a:lstStyle/>
          <a:p>
            <a:r>
              <a:rPr lang="en-US" sz="3300">
                <a:latin typeface="Agency FB" panose="020B0503020202020204" pitchFamily="34" charset="0"/>
              </a:rPr>
              <a:t>Box Plot – Hours spent watching TV every week</a:t>
            </a:r>
          </a:p>
        </p:txBody>
      </p:sp>
      <p:sp>
        <p:nvSpPr>
          <p:cNvPr id="3" name="Content Placeholder 2">
            <a:extLst>
              <a:ext uri="{FF2B5EF4-FFF2-40B4-BE49-F238E27FC236}">
                <a16:creationId xmlns:a16="http://schemas.microsoft.com/office/drawing/2014/main" id="{CF0BD2EF-55F0-4690-BF0F-D57AF823CCB4}"/>
              </a:ext>
            </a:extLst>
          </p:cNvPr>
          <p:cNvSpPr>
            <a:spLocks noGrp="1"/>
          </p:cNvSpPr>
          <p:nvPr>
            <p:ph idx="1"/>
          </p:nvPr>
        </p:nvSpPr>
        <p:spPr>
          <a:xfrm>
            <a:off x="802178" y="2261420"/>
            <a:ext cx="4002936" cy="3637935"/>
          </a:xfrm>
        </p:spPr>
        <p:txBody>
          <a:bodyPr vert="horz" lIns="91440" tIns="45720" rIns="91440" bIns="45720" rtlCol="0">
            <a:normAutofit/>
          </a:bodyPr>
          <a:lstStyle/>
          <a:p>
            <a:pPr marL="0" indent="0">
              <a:buNone/>
            </a:pPr>
            <a:endParaRPr lang="en-US" sz="2500">
              <a:latin typeface="Agency FB" panose="020B0503020202020204" pitchFamily="34" charset="0"/>
              <a:cs typeface="Calibri"/>
            </a:endParaRPr>
          </a:p>
          <a:p>
            <a:pPr marL="0" indent="0">
              <a:buNone/>
            </a:pPr>
            <a:r>
              <a:rPr lang="en-US" sz="2500">
                <a:latin typeface="Agency FB" panose="020B0503020202020204" pitchFamily="34" charset="0"/>
                <a:cs typeface="Calibri"/>
              </a:rPr>
              <a:t>Minimum – 0 hours</a:t>
            </a:r>
          </a:p>
          <a:p>
            <a:pPr marL="0" indent="0">
              <a:buNone/>
            </a:pPr>
            <a:r>
              <a:rPr lang="en-US" sz="2500">
                <a:latin typeface="Agency FB" panose="020B0503020202020204" pitchFamily="34" charset="0"/>
                <a:cs typeface="Calibri"/>
              </a:rPr>
              <a:t>Maximum – 42 hours</a:t>
            </a:r>
          </a:p>
          <a:p>
            <a:pPr marL="0" indent="0">
              <a:buNone/>
            </a:pPr>
            <a:r>
              <a:rPr lang="en-US" sz="2500">
                <a:latin typeface="Agency FB" panose="020B0503020202020204" pitchFamily="34" charset="0"/>
                <a:cs typeface="Calibri"/>
              </a:rPr>
              <a:t>Median – 3</a:t>
            </a:r>
          </a:p>
          <a:p>
            <a:pPr marL="0" indent="0">
              <a:buNone/>
            </a:pPr>
            <a:r>
              <a:rPr lang="en-US" sz="2500">
                <a:latin typeface="Agency FB" panose="020B0503020202020204" pitchFamily="34" charset="0"/>
                <a:cs typeface="Calibri"/>
              </a:rPr>
              <a:t>Quartile 1 – 1</a:t>
            </a:r>
          </a:p>
          <a:p>
            <a:pPr marL="0" indent="0">
              <a:buNone/>
            </a:pPr>
            <a:r>
              <a:rPr lang="en-US" sz="2500">
                <a:latin typeface="Agency FB" panose="020B0503020202020204" pitchFamily="34" charset="0"/>
                <a:cs typeface="Calibri"/>
              </a:rPr>
              <a:t>Quartile 3 – 7</a:t>
            </a:r>
          </a:p>
          <a:p>
            <a:pPr marL="0" indent="0">
              <a:buNone/>
            </a:pPr>
            <a:endParaRPr lang="en-US" sz="2500">
              <a:latin typeface="Agency FB" panose="020B0503020202020204" pitchFamily="34" charset="0"/>
              <a:cs typeface="Calibri"/>
            </a:endParaRPr>
          </a:p>
        </p:txBody>
      </p:sp>
      <p:pic>
        <p:nvPicPr>
          <p:cNvPr id="5121" name="Picture 1">
            <a:extLst>
              <a:ext uri="{FF2B5EF4-FFF2-40B4-BE49-F238E27FC236}">
                <a16:creationId xmlns:a16="http://schemas.microsoft.com/office/drawing/2014/main" id="{06075796-1D0A-497B-A5E2-545ED6824E5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89752" y="1519207"/>
            <a:ext cx="6095593" cy="3657355"/>
          </a:xfrm>
          <a:prstGeom prst="roundRect">
            <a:avLst>
              <a:gd name="adj" fmla="val 4380"/>
            </a:avLst>
          </a:prstGeom>
          <a:no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234601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F06070A93A4764D8E387BA6B23C6F95" ma:contentTypeVersion="13" ma:contentTypeDescription="Create a new document." ma:contentTypeScope="" ma:versionID="e99cd75c4b9cc0aace122a23a44effaa">
  <xsd:schema xmlns:xsd="http://www.w3.org/2001/XMLSchema" xmlns:xs="http://www.w3.org/2001/XMLSchema" xmlns:p="http://schemas.microsoft.com/office/2006/metadata/properties" xmlns:ns3="97bea5db-9a72-4026-ba6f-5e5e03c8e06c" xmlns:ns4="d90bc622-27df-4449-ad4d-ad0abe931c31" targetNamespace="http://schemas.microsoft.com/office/2006/metadata/properties" ma:root="true" ma:fieldsID="6482c99eed78707077dafb50179ced17" ns3:_="" ns4:_="">
    <xsd:import namespace="97bea5db-9a72-4026-ba6f-5e5e03c8e06c"/>
    <xsd:import namespace="d90bc622-27df-4449-ad4d-ad0abe931c3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bea5db-9a72-4026-ba6f-5e5e03c8e0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90bc622-27df-4449-ad4d-ad0abe931c3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85BA804-0473-40F0-B287-36C57E67D23D}">
  <ds:schemaRefs>
    <ds:schemaRef ds:uri="http://schemas.microsoft.com/sharepoint/v3/contenttype/forms"/>
  </ds:schemaRefs>
</ds:datastoreItem>
</file>

<file path=customXml/itemProps2.xml><?xml version="1.0" encoding="utf-8"?>
<ds:datastoreItem xmlns:ds="http://schemas.openxmlformats.org/officeDocument/2006/customXml" ds:itemID="{E55F51C1-EEAD-48BC-8D2E-250ABE90A720}">
  <ds:schemaRefs>
    <ds:schemaRef ds:uri="97bea5db-9a72-4026-ba6f-5e5e03c8e06c"/>
    <ds:schemaRef ds:uri="d90bc622-27df-4449-ad4d-ad0abe931c3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0B2E6CC-2198-48EF-9E47-EA48E79D4CE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830</Words>
  <Application>Microsoft Office PowerPoint</Application>
  <PresentationFormat>Widescreen</PresentationFormat>
  <Paragraphs>95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Agency FB</vt:lpstr>
      <vt:lpstr>Arial</vt:lpstr>
      <vt:lpstr>Calibri</vt:lpstr>
      <vt:lpstr>Calibri Light</vt:lpstr>
      <vt:lpstr>Celestial</vt:lpstr>
      <vt:lpstr>Statistics Project - Streaming Services</vt:lpstr>
      <vt:lpstr>Introduction</vt:lpstr>
      <vt:lpstr>Questions</vt:lpstr>
      <vt:lpstr>Bias</vt:lpstr>
      <vt:lpstr>Bias</vt:lpstr>
      <vt:lpstr>Subgroups</vt:lpstr>
      <vt:lpstr>Contrasting the Subgroups Between Different Genders</vt:lpstr>
      <vt:lpstr>Box Plot – Hours spent doing homework every night</vt:lpstr>
      <vt:lpstr>Box Plot – Hours spent watching TV every week</vt:lpstr>
      <vt:lpstr>Relationship Between Homework and TV Hours Every Week</vt:lpstr>
      <vt:lpstr>Streaming Service Choices</vt:lpstr>
      <vt:lpstr>Outliers</vt:lpstr>
      <vt:lpstr>Some other Outliers</vt:lpstr>
      <vt:lpstr>If we were to explore this topic in the future and how to stop the bias</vt:lpstr>
      <vt:lpstr>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 Project - Streaming Services</dc:title>
  <dc:creator>Jaden Thesman</dc:creator>
  <cp:lastModifiedBy>Jarrad Fong</cp:lastModifiedBy>
  <cp:revision>1</cp:revision>
  <dcterms:created xsi:type="dcterms:W3CDTF">2021-03-31T03:52:04Z</dcterms:created>
  <dcterms:modified xsi:type="dcterms:W3CDTF">2021-03-31T04:18:03Z</dcterms:modified>
</cp:coreProperties>
</file>