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4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8859B5-809D-40F2-A281-439CE1B16F61}" v="29" dt="2021-03-29T01:19:52.1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>
        <p:scale>
          <a:sx n="69" d="100"/>
          <a:sy n="69" d="100"/>
        </p:scale>
        <p:origin x="3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l24jowej\AppData\Local\Microsoft\Windows\INetCache\Content.Outlook\JI7NBQSQ\sport%202%20number%20questions%20(1)%20(1).xlsx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Sheet2!$B$3:$B$13</cx:f>
        <cx:lvl ptCount="11" formatCode="General">
          <cx:pt idx="0">26</cx:pt>
          <cx:pt idx="1">23</cx:pt>
          <cx:pt idx="2">10</cx:pt>
          <cx:pt idx="3">3</cx:pt>
          <cx:pt idx="4">2</cx:pt>
          <cx:pt idx="5">1</cx:pt>
          <cx:pt idx="6">1</cx:pt>
          <cx:pt idx="7">0</cx:pt>
          <cx:pt idx="8">0</cx:pt>
          <cx:pt idx="9">0</cx:pt>
          <cx:pt idx="10">0</cx:pt>
        </cx:lvl>
      </cx:numDim>
    </cx:data>
    <cx:data id="1">
      <cx:numDim type="val">
        <cx:f>Sheet2!$C$3:$C$13</cx:f>
        <cx:lvl ptCount="11" formatCode="General">
          <cx:pt idx="0">25</cx:pt>
          <cx:pt idx="1">11</cx:pt>
          <cx:pt idx="2">8</cx:pt>
          <cx:pt idx="3">8</cx:pt>
          <cx:pt idx="4">4</cx:pt>
          <cx:pt idx="5">8</cx:pt>
          <cx:pt idx="6">0</cx:pt>
          <cx:pt idx="7">2</cx:pt>
          <cx:pt idx="8">1</cx:pt>
          <cx:pt idx="9">1</cx:pt>
          <cx:pt idx="10">4</cx:pt>
        </cx:lvl>
      </cx:numDim>
    </cx:data>
  </cx:chartData>
  <cx:chart>
    <cx:title pos="t" align="ctr" overlay="0">
      <cx:tx>
        <cx:txData>
          <cx:v>Hours of sport watched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en-US" sz="14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Hours of sport watched</a:t>
          </a:r>
        </a:p>
      </cx:txPr>
    </cx:title>
    <cx:plotArea>
      <cx:plotAreaRegion>
        <cx:series layoutId="boxWhisker" uniqueId="{D5969E2E-0653-48F0-954A-E35EACEAEBA8}">
          <cx:tx>
            <cx:txData>
              <cx:v>Female</cx:v>
            </cx:txData>
          </cx:tx>
          <cx:dataId val="0"/>
          <cx:layoutPr>
            <cx:visibility meanLine="0" meanMarker="1" nonoutliers="0" outliers="1"/>
            <cx:statistics quartileMethod="inclusive"/>
          </cx:layoutPr>
        </cx:series>
        <cx:series layoutId="boxWhisker" uniqueId="{5716F39D-11BD-4A2C-B99D-A0F7C1C379B3}">
          <cx:tx>
            <cx:txData>
              <cx:v>Male</cx:v>
            </cx:txData>
          </cx:tx>
          <cx:dataId val="1"/>
          <cx:layoutPr>
            <cx:visibility meanLine="0" meanMarker="1" nonoutliers="0" outliers="1"/>
            <cx:statistics quartileMethod="inclusive"/>
          </cx:layoutPr>
        </cx:series>
      </cx:plotAreaRegion>
      <cx:axis id="0" hidden="1">
        <cx:catScaling gapWidth="1"/>
        <cx:tickLabels/>
      </cx:axis>
      <cx:axis id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A277C-5BA5-4468-BFC0-749A4AED2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D8EA3A-7890-438B-B1F7-58D5E0779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0A12B-94B0-425A-9FBC-86CC26FA3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A12B-FB4B-4A46-81D1-8266D9A8A2C5}" type="datetimeFigureOut">
              <a:rPr lang="en-AU" smtClean="0"/>
              <a:t>30/03/2021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46D1C-A296-41E6-9548-DDD625258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DFB83-46E8-4705-91E3-B4F28605B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2549-1132-4A23-AFA4-580996554C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4169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E20A6-5BD2-4B4D-9080-770CF699B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1A007B-79DC-4421-B108-DA4630364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01B67-A315-45EE-859B-B373EC54B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A12B-FB4B-4A46-81D1-8266D9A8A2C5}" type="datetimeFigureOut">
              <a:rPr lang="en-AU" smtClean="0"/>
              <a:t>30/03/2021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4F0AD-270E-4B36-9BF3-94E2F1805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A4CC3-F0BC-403E-B4E6-ED348D978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2549-1132-4A23-AFA4-580996554C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943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D7F250-8BE4-4ADC-9684-EEE311E96F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FC9D5-3B8E-4EE9-AAC3-1ABD220FC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20CF7-1BF9-473E-9499-E8861204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A12B-FB4B-4A46-81D1-8266D9A8A2C5}" type="datetimeFigureOut">
              <a:rPr lang="en-AU" smtClean="0"/>
              <a:t>30/03/2021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21512-2CBD-47A4-8267-072882480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3A2BD-ED73-441F-B4B1-82779EFFC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2549-1132-4A23-AFA4-580996554C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830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7E26C-6CC0-4163-BF4E-52FE9689B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80714-892F-4336-9BA4-CE3556063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E463D-D873-48FE-9761-BDF6BE8E5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A12B-FB4B-4A46-81D1-8266D9A8A2C5}" type="datetimeFigureOut">
              <a:rPr lang="en-AU" smtClean="0"/>
              <a:t>30/03/2021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CDBF7-8F15-44C9-B1AA-AF1957FF7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1B17F-BE9C-4B7D-92FE-D91CEA4CE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2549-1132-4A23-AFA4-580996554C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125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04109-AABB-4DAE-8CED-1E9D49DB8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25386-22B8-430D-ABBE-D1E9F9D57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DAA62-CFD6-4B02-9D33-F20710512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A12B-FB4B-4A46-81D1-8266D9A8A2C5}" type="datetimeFigureOut">
              <a:rPr lang="en-AU" smtClean="0"/>
              <a:t>30/03/2021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6A429-2F47-45FA-BC6E-597C6DDE8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F1D36-2016-4A30-8526-8D1524A3E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2549-1132-4A23-AFA4-580996554C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241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473C2-A75C-45E5-A263-43F184DF2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C0F81-0330-429D-B92C-E11EF399A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AC473D-C91B-4A0F-9FBC-102C1ADB1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1A64C4-B84D-47FD-BBED-DEE6994E9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A12B-FB4B-4A46-81D1-8266D9A8A2C5}" type="datetimeFigureOut">
              <a:rPr lang="en-AU" smtClean="0"/>
              <a:t>30/03/2021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58A8B-CBAB-46CA-BF9D-037EC8774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A8461-7EE1-4E02-8EA8-E4720B9C0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2549-1132-4A23-AFA4-580996554C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718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AC62A-98DB-469B-BE33-884BD9652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3AE4B3-6567-47BE-91EC-B47A8065C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CE00EC-3B3B-46FD-BA44-656CC0797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163C64-EC35-42E1-944D-705A2DC22E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BEE6D0-8EA8-4234-8D1F-9042CAB5F3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BDC688-6137-4138-9FB7-8DE98B0FD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A12B-FB4B-4A46-81D1-8266D9A8A2C5}" type="datetimeFigureOut">
              <a:rPr lang="en-AU" smtClean="0"/>
              <a:t>30/03/2021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0EAB87-B094-4784-8463-26C31FBB3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FFDF19-46BC-41AA-8566-495F5DBE4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2549-1132-4A23-AFA4-580996554C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341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CC019-37B2-4A18-AEBC-23F1CB639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45D0C2-7B40-420F-B4F2-C846A7388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A12B-FB4B-4A46-81D1-8266D9A8A2C5}" type="datetimeFigureOut">
              <a:rPr lang="en-AU" smtClean="0"/>
              <a:t>30/03/2021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CCECD0-4560-409B-A10C-1B629C890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9F7E02-FE9D-4CDB-A725-C6C2A3310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2549-1132-4A23-AFA4-580996554C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594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6E3055-0904-4667-B131-1D381A1F6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A12B-FB4B-4A46-81D1-8266D9A8A2C5}" type="datetimeFigureOut">
              <a:rPr lang="en-AU" smtClean="0"/>
              <a:t>30/03/2021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A111BE-6DE7-409C-A4E1-D0AD1C5FC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C5D760-5B73-49B6-A287-B65174A6A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2549-1132-4A23-AFA4-580996554C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089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7D203-22B0-408E-AAB6-D323E2B51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9E96C-2AD1-4FA0-B8C9-3A2612F4B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A82818-E42D-40C6-B65D-1F4FB71DA0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2810F-AD49-445E-A5A8-8769C3F53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A12B-FB4B-4A46-81D1-8266D9A8A2C5}" type="datetimeFigureOut">
              <a:rPr lang="en-AU" smtClean="0"/>
              <a:t>30/03/2021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6EE9BF-C6B9-4220-B313-5A4CB72DF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5B45B-3523-46D3-826F-93FA462A5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2549-1132-4A23-AFA4-580996554C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230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2514C-83BE-42BC-BC16-D911E3C4E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5D3373-B2AF-43CF-B456-6A5066874A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6986D7-5392-485B-9C15-AE404BCF2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3A17BD-29B8-494E-84C9-13EEF19A2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A12B-FB4B-4A46-81D1-8266D9A8A2C5}" type="datetimeFigureOut">
              <a:rPr lang="en-AU" smtClean="0"/>
              <a:t>30/03/2021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E20C9-6FFF-46C1-A202-81CBD4B69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11C15-19E4-4BBA-9987-C169BD8BC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2549-1132-4A23-AFA4-580996554C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123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B66FD3-6E9D-4AE5-A9D2-4E10B1474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C00F5-F3C0-4523-8133-95FAE37A1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F9326-D7B9-4FBF-BF2F-0D44031CE3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BA12B-FB4B-4A46-81D1-8266D9A8A2C5}" type="datetimeFigureOut">
              <a:rPr lang="en-AU" smtClean="0"/>
              <a:t>30/03/2021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B4B19-0736-4A4C-B5D1-62C57ED7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C975B-413D-4E9D-A967-5E6CD43AC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02549-1132-4A23-AFA4-580996554C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811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EFFC3-3BD7-4E42-9426-05FB43289A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Sports 2 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A4F830-2DAC-4584-8361-E74C871A03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Elle and Jas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9976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DFECD-23D9-44A1-90C1-06BE58F20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chose it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380FE-AF4B-4508-AA48-0A0F927D3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/>
            <a:r>
              <a:rPr lang="en-AU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chose sports 2 because we enjoy playing and watching sport. It’s useful because sport is played professionally and coaches need information to recruit players in the real world, Its also useful for making a ladder board of teams for professional sports. It’s an interesting topic because sport is a popular topic for many people. </a:t>
            </a:r>
            <a:endParaRPr lang="en-AU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en-AU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AU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AU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 is a reliable way to get research because it’s a sample pf results from a real group of people. There are no bias opinions because every person in year 9 competed the questions. It would be biased if we just got information from a certain group of students but since it’s everyone the answers are not biased. It was also anonymous so people didn’t choose things that would make them look better. </a:t>
            </a:r>
            <a:endParaRPr lang="en-AU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9807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8DDEF-D546-4B80-A307-DBE15C966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5593"/>
            <a:ext cx="10952480" cy="1325563"/>
          </a:xfrm>
        </p:spPr>
        <p:txBody>
          <a:bodyPr/>
          <a:lstStyle/>
          <a:p>
            <a:r>
              <a:rPr lang="en-US" dirty="0"/>
              <a:t>Categorical results  for the males </a:t>
            </a:r>
            <a:endParaRPr lang="en-AU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D544A2B-BC8D-467C-A840-97AA9A27F8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103116"/>
              </p:ext>
            </p:extLst>
          </p:nvPr>
        </p:nvGraphicFramePr>
        <p:xfrm>
          <a:off x="7731442" y="1377474"/>
          <a:ext cx="3429000" cy="3075940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365440063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5363875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males favorite sports to watch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frequency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30127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AFL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60956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Basketball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134167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tennis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7908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Rugby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65068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Soccer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68667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Cricket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9107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9418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Nothing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11542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372778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434405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76123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mode=basketball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07185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2134795"/>
                  </a:ext>
                </a:extLst>
              </a:tr>
            </a:tbl>
          </a:graphicData>
        </a:graphic>
      </p:graphicFrame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D12634D-4081-4A11-82A8-6816F2482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The results of this data shows that the mode</a:t>
            </a:r>
            <a:r>
              <a:rPr lang="en-AU" sz="1600" dirty="0"/>
              <a:t> was basketball. The sport that was</a:t>
            </a:r>
          </a:p>
          <a:p>
            <a:pPr marL="0" indent="0">
              <a:buNone/>
            </a:pPr>
            <a:r>
              <a:rPr lang="en-AU" sz="1600" dirty="0"/>
              <a:t> chosen the least was rugby.</a:t>
            </a:r>
            <a:endParaRPr lang="en-US" sz="1600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BB761BF-B88D-48AD-BA1D-2F7F3BF37A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480"/>
              </p:ext>
            </p:extLst>
          </p:nvPr>
        </p:nvGraphicFramePr>
        <p:xfrm>
          <a:off x="533398" y="3688715"/>
          <a:ext cx="3428999" cy="2434114"/>
        </p:xfrm>
        <a:graphic>
          <a:graphicData uri="http://schemas.openxmlformats.org/drawingml/2006/table">
            <a:tbl>
              <a:tblPr/>
              <a:tblGrid>
                <a:gridCol w="609601">
                  <a:extLst>
                    <a:ext uri="{9D8B030D-6E8A-4147-A177-3AD203B41FA5}">
                      <a16:colId xmlns:a16="http://schemas.microsoft.com/office/drawing/2014/main" val="2510239605"/>
                    </a:ext>
                  </a:extLst>
                </a:gridCol>
                <a:gridCol w="2819398">
                  <a:extLst>
                    <a:ext uri="{9D8B030D-6E8A-4147-A177-3AD203B41FA5}">
                      <a16:colId xmlns:a16="http://schemas.microsoft.com/office/drawing/2014/main" val="683356645"/>
                    </a:ext>
                  </a:extLst>
                </a:gridCol>
              </a:tblGrid>
              <a:tr h="25552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AFL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9.60%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112629"/>
                  </a:ext>
                </a:extLst>
              </a:tr>
              <a:tr h="45048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basketball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30.10%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237074"/>
                  </a:ext>
                </a:extLst>
              </a:tr>
              <a:tr h="25552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tennis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5.50%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781078"/>
                  </a:ext>
                </a:extLst>
              </a:tr>
              <a:tr h="25552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rugby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4.10%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506222"/>
                  </a:ext>
                </a:extLst>
              </a:tr>
              <a:tr h="25552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soccer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13.70%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4640440"/>
                  </a:ext>
                </a:extLst>
              </a:tr>
              <a:tr h="25552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cricket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5.40%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912751"/>
                  </a:ext>
                </a:extLst>
              </a:tr>
              <a:tr h="255523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23.30%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1221562"/>
                  </a:ext>
                </a:extLst>
              </a:tr>
              <a:tr h="45048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nothing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8.20%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914850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32DA9CD0-E0B9-480E-B5FA-94E2B82AC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400" y="4243466"/>
            <a:ext cx="4256400" cy="233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879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F5DB5-AE82-42AB-AD4E-C0B367FFA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Categorical results  for the females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A2916-891A-4B49-BB8B-6EA123CB0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The result of this data was that the mode was basketball. And the least chosen sport was </a:t>
            </a:r>
          </a:p>
          <a:p>
            <a:pPr marL="0" indent="0">
              <a:buNone/>
            </a:pPr>
            <a:r>
              <a:rPr lang="en-US" sz="1600" dirty="0"/>
              <a:t>boxing. </a:t>
            </a:r>
            <a:endParaRPr lang="en-AU" sz="1600" dirty="0"/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6AE445BE-D263-4199-B4CD-6436C1F441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3760565"/>
              </p:ext>
            </p:extLst>
          </p:nvPr>
        </p:nvGraphicFramePr>
        <p:xfrm>
          <a:off x="8607425" y="1896904"/>
          <a:ext cx="2540000" cy="2856230"/>
        </p:xfrm>
        <a:graphic>
          <a:graphicData uri="http://schemas.openxmlformats.org/drawingml/2006/table">
            <a:tbl>
              <a:tblPr/>
              <a:tblGrid>
                <a:gridCol w="1930400">
                  <a:extLst>
                    <a:ext uri="{9D8B030D-6E8A-4147-A177-3AD203B41FA5}">
                      <a16:colId xmlns:a16="http://schemas.microsoft.com/office/drawing/2014/main" val="245379516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55451457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Females favorite sport to watch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frequency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92256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basketball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594096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netball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59855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AFL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23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tennis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05674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volleyball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9765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soccer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98229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cricket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82512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boxing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92949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nothing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73427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30142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857492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mode= basketball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837580"/>
                  </a:ext>
                </a:extLst>
              </a:tr>
            </a:tbl>
          </a:graphicData>
        </a:graphic>
      </p:graphicFrame>
      <p:pic>
        <p:nvPicPr>
          <p:cNvPr id="2050" name="Picture 2">
            <a:extLst>
              <a:ext uri="{FF2B5EF4-FFF2-40B4-BE49-F238E27FC236}">
                <a16:creationId xmlns:a16="http://schemas.microsoft.com/office/drawing/2014/main" id="{64E6F2C7-3C74-47BF-8952-36BA774FE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560" y="3210560"/>
            <a:ext cx="4581525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1C5DABF-11AF-4850-8086-D7C6739B0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849334"/>
              </p:ext>
            </p:extLst>
          </p:nvPr>
        </p:nvGraphicFramePr>
        <p:xfrm>
          <a:off x="1133475" y="3314700"/>
          <a:ext cx="1846136" cy="2799478"/>
        </p:xfrm>
        <a:graphic>
          <a:graphicData uri="http://schemas.openxmlformats.org/drawingml/2006/table">
            <a:tbl>
              <a:tblPr/>
              <a:tblGrid>
                <a:gridCol w="923068">
                  <a:extLst>
                    <a:ext uri="{9D8B030D-6E8A-4147-A177-3AD203B41FA5}">
                      <a16:colId xmlns:a16="http://schemas.microsoft.com/office/drawing/2014/main" val="4066507350"/>
                    </a:ext>
                  </a:extLst>
                </a:gridCol>
                <a:gridCol w="923068">
                  <a:extLst>
                    <a:ext uri="{9D8B030D-6E8A-4147-A177-3AD203B41FA5}">
                      <a16:colId xmlns:a16="http://schemas.microsoft.com/office/drawing/2014/main" val="2717199889"/>
                    </a:ext>
                  </a:extLst>
                </a:gridCol>
              </a:tblGrid>
              <a:tr h="254498"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6742721"/>
                  </a:ext>
                </a:extLst>
              </a:tr>
              <a:tr h="25449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basketball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387393"/>
                  </a:ext>
                </a:extLst>
              </a:tr>
              <a:tr h="25449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netball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7.80%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647167"/>
                  </a:ext>
                </a:extLst>
              </a:tr>
              <a:tr h="25449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AFL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190437"/>
                  </a:ext>
                </a:extLst>
              </a:tr>
              <a:tr h="25449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tennis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6.25%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4427242"/>
                  </a:ext>
                </a:extLst>
              </a:tr>
              <a:tr h="25449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volleyball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6.25%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874913"/>
                  </a:ext>
                </a:extLst>
              </a:tr>
              <a:tr h="25449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soccer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4.70%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342760"/>
                  </a:ext>
                </a:extLst>
              </a:tr>
              <a:tr h="25449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cricket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6.25%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6826396"/>
                  </a:ext>
                </a:extLst>
              </a:tr>
              <a:tr h="25449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boxing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3.10%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601178"/>
                  </a:ext>
                </a:extLst>
              </a:tr>
              <a:tr h="25449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nothing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12.50%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745073"/>
                  </a:ext>
                </a:extLst>
              </a:tr>
              <a:tr h="254498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12.50%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837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864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B3DB3-C406-465A-9226-13CE16762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Box plots </a:t>
            </a:r>
            <a:endParaRPr lang="en-AU" dirty="0"/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4" name="Chart 3">
                <a:extLst>
                  <a:ext uri="{FF2B5EF4-FFF2-40B4-BE49-F238E27FC236}">
                    <a16:creationId xmlns:a16="http://schemas.microsoft.com/office/drawing/2014/main" id="{6DA84304-05AF-43CA-8CCB-616B97CFF01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972018676"/>
                  </p:ext>
                </p:extLst>
              </p:nvPr>
            </p:nvGraphicFramePr>
            <p:xfrm>
              <a:off x="270599" y="1690688"/>
              <a:ext cx="5412561" cy="320163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Chart 3">
                <a:extLst>
                  <a:ext uri="{FF2B5EF4-FFF2-40B4-BE49-F238E27FC236}">
                    <a16:creationId xmlns:a16="http://schemas.microsoft.com/office/drawing/2014/main" id="{6DA84304-05AF-43CA-8CCB-616B97CFF01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0599" y="1690688"/>
                <a:ext cx="5412561" cy="3201635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A35F2DF3-9A05-444C-819D-AF1D430CD5FD}"/>
              </a:ext>
            </a:extLst>
          </p:cNvPr>
          <p:cNvSpPr txBox="1"/>
          <p:nvPr/>
        </p:nvSpPr>
        <p:spPr>
          <a:xfrm>
            <a:off x="941033" y="5246703"/>
            <a:ext cx="3595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Blue- Female</a:t>
            </a:r>
          </a:p>
          <a:p>
            <a:r>
              <a:rPr lang="en-US" dirty="0"/>
              <a:t>Orange- Male</a:t>
            </a:r>
            <a:endParaRPr lang="en-AU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47A8E8C-6CFE-4247-8055-EA4AA0D5F1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5869750"/>
              </p:ext>
            </p:extLst>
          </p:nvPr>
        </p:nvGraphicFramePr>
        <p:xfrm>
          <a:off x="6238043" y="1824476"/>
          <a:ext cx="2559729" cy="3351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3243">
                  <a:extLst>
                    <a:ext uri="{9D8B030D-6E8A-4147-A177-3AD203B41FA5}">
                      <a16:colId xmlns:a16="http://schemas.microsoft.com/office/drawing/2014/main" val="3018353016"/>
                    </a:ext>
                  </a:extLst>
                </a:gridCol>
                <a:gridCol w="853243">
                  <a:extLst>
                    <a:ext uri="{9D8B030D-6E8A-4147-A177-3AD203B41FA5}">
                      <a16:colId xmlns:a16="http://schemas.microsoft.com/office/drawing/2014/main" val="12225258"/>
                    </a:ext>
                  </a:extLst>
                </a:gridCol>
                <a:gridCol w="853243">
                  <a:extLst>
                    <a:ext uri="{9D8B030D-6E8A-4147-A177-3AD203B41FA5}">
                      <a16:colId xmlns:a16="http://schemas.microsoft.com/office/drawing/2014/main" val="1712148340"/>
                    </a:ext>
                  </a:extLst>
                </a:gridCol>
              </a:tblGrid>
              <a:tr h="23937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>
                          <a:effectLst/>
                        </a:rPr>
                        <a:t>minimum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0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0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23055556"/>
                  </a:ext>
                </a:extLst>
              </a:tr>
              <a:tr h="23937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>
                          <a:effectLst/>
                        </a:rPr>
                        <a:t>Q1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0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1.5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43308081"/>
                  </a:ext>
                </a:extLst>
              </a:tr>
              <a:tr h="23937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>
                          <a:effectLst/>
                        </a:rPr>
                        <a:t>medium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1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4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84752848"/>
                  </a:ext>
                </a:extLst>
              </a:tr>
              <a:tr h="23937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>
                          <a:effectLst/>
                        </a:rPr>
                        <a:t>Q3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6.5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8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34256920"/>
                  </a:ext>
                </a:extLst>
              </a:tr>
              <a:tr h="23937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>
                          <a:effectLst/>
                        </a:rPr>
                        <a:t>maximum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26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25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49881361"/>
                  </a:ext>
                </a:extLst>
              </a:tr>
              <a:tr h="239372"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74407786"/>
                  </a:ext>
                </a:extLst>
              </a:tr>
              <a:tr h="23937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>
                          <a:effectLst/>
                        </a:rPr>
                        <a:t>mean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6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6.545455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69432879"/>
                  </a:ext>
                </a:extLst>
              </a:tr>
              <a:tr h="23937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>
                          <a:effectLst/>
                        </a:rPr>
                        <a:t>range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26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25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49334647"/>
                  </a:ext>
                </a:extLst>
              </a:tr>
              <a:tr h="239372"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22947945"/>
                  </a:ext>
                </a:extLst>
              </a:tr>
              <a:tr h="23937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>
                          <a:effectLst/>
                        </a:rPr>
                        <a:t>IQR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6.5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6.5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40463697"/>
                  </a:ext>
                </a:extLst>
              </a:tr>
              <a:tr h="239372"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9.75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9.75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62875017"/>
                  </a:ext>
                </a:extLst>
              </a:tr>
              <a:tr h="239372"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86805419"/>
                  </a:ext>
                </a:extLst>
              </a:tr>
              <a:tr h="23937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>
                          <a:effectLst/>
                        </a:rPr>
                        <a:t>lower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-9.75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-8.25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25813399"/>
                  </a:ext>
                </a:extLst>
              </a:tr>
              <a:tr h="23937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>
                          <a:effectLst/>
                        </a:rPr>
                        <a:t>upper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16.25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 dirty="0">
                          <a:effectLst/>
                        </a:rPr>
                        <a:t>17.75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3506233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A1C1DAE-4BEB-4563-BEF8-5AEC17C9555B}"/>
              </a:ext>
            </a:extLst>
          </p:cNvPr>
          <p:cNvSpPr txBox="1"/>
          <p:nvPr/>
        </p:nvSpPr>
        <p:spPr>
          <a:xfrm>
            <a:off x="7093258" y="1509204"/>
            <a:ext cx="1775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Female     Male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505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97C02-7803-4EFA-991B-60A0BBCB0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Graphs</a:t>
            </a:r>
            <a:endParaRPr lang="en-AU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85BE4F-6D7C-44AB-9343-38CB12ED73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882871"/>
              </p:ext>
            </p:extLst>
          </p:nvPr>
        </p:nvGraphicFramePr>
        <p:xfrm>
          <a:off x="6868013" y="1454856"/>
          <a:ext cx="3342628" cy="3948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408">
                  <a:extLst>
                    <a:ext uri="{9D8B030D-6E8A-4147-A177-3AD203B41FA5}">
                      <a16:colId xmlns:a16="http://schemas.microsoft.com/office/drawing/2014/main" val="154845638"/>
                    </a:ext>
                  </a:extLst>
                </a:gridCol>
                <a:gridCol w="1167267">
                  <a:extLst>
                    <a:ext uri="{9D8B030D-6E8A-4147-A177-3AD203B41FA5}">
                      <a16:colId xmlns:a16="http://schemas.microsoft.com/office/drawing/2014/main" val="2924303310"/>
                    </a:ext>
                  </a:extLst>
                </a:gridCol>
                <a:gridCol w="1184953">
                  <a:extLst>
                    <a:ext uri="{9D8B030D-6E8A-4147-A177-3AD203B41FA5}">
                      <a16:colId xmlns:a16="http://schemas.microsoft.com/office/drawing/2014/main" val="757553068"/>
                    </a:ext>
                  </a:extLst>
                </a:gridCol>
              </a:tblGrid>
              <a:tr h="329024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>
                          <a:effectLst/>
                        </a:rPr>
                        <a:t>Time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>
                          <a:effectLst/>
                        </a:rPr>
                        <a:t>F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>
                          <a:effectLst/>
                        </a:rPr>
                        <a:t>M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48464199"/>
                  </a:ext>
                </a:extLst>
              </a:tr>
              <a:tr h="329024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0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26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25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81642017"/>
                  </a:ext>
                </a:extLst>
              </a:tr>
              <a:tr h="329024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1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23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11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16861223"/>
                  </a:ext>
                </a:extLst>
              </a:tr>
              <a:tr h="329024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2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10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8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40175376"/>
                  </a:ext>
                </a:extLst>
              </a:tr>
              <a:tr h="329024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3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3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8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95088432"/>
                  </a:ext>
                </a:extLst>
              </a:tr>
              <a:tr h="329024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4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2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4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91648343"/>
                  </a:ext>
                </a:extLst>
              </a:tr>
              <a:tr h="329024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5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1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8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08978825"/>
                  </a:ext>
                </a:extLst>
              </a:tr>
              <a:tr h="329024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6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1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0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71053492"/>
                  </a:ext>
                </a:extLst>
              </a:tr>
              <a:tr h="329024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7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0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2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69470823"/>
                  </a:ext>
                </a:extLst>
              </a:tr>
              <a:tr h="329024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8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0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1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16993638"/>
                  </a:ext>
                </a:extLst>
              </a:tr>
              <a:tr h="329024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9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0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1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64314318"/>
                  </a:ext>
                </a:extLst>
              </a:tr>
              <a:tr h="329024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10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>
                          <a:effectLst/>
                        </a:rPr>
                        <a:t>0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u="none" strike="noStrike" dirty="0">
                          <a:effectLst/>
                        </a:rPr>
                        <a:t>4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49126117"/>
                  </a:ext>
                </a:extLst>
              </a:tr>
            </a:tbl>
          </a:graphicData>
        </a:graphic>
      </p:graphicFrame>
      <p:pic>
        <p:nvPicPr>
          <p:cNvPr id="6" name="Graphic 5">
            <a:extLst>
              <a:ext uri="{FF2B5EF4-FFF2-40B4-BE49-F238E27FC236}">
                <a16:creationId xmlns:a16="http://schemas.microsoft.com/office/drawing/2014/main" id="{934946E6-CD3C-40CD-B852-6BEEFA18F0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475" y="1794699"/>
            <a:ext cx="5475094" cy="326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10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D8338-7AAE-4CF2-BCE8-F3DAF2D88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Discussing Results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4B74F-6A85-4662-ABE3-90C079B9F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our data we did not have an outlier as most people chose the same couple options. The data is positively skewed.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9637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51EB7-EDD3-43B5-96D6-062C56F34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EF8F4-4AFD-441A-8E4C-104487363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110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420</Words>
  <Application>Microsoft Office PowerPoint</Application>
  <PresentationFormat>Widescreen</PresentationFormat>
  <Paragraphs>167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Office Theme</vt:lpstr>
      <vt:lpstr>Sports 2 </vt:lpstr>
      <vt:lpstr>Why we chose it </vt:lpstr>
      <vt:lpstr>Categorical results  for the males </vt:lpstr>
      <vt:lpstr>Categorical results  for the females </vt:lpstr>
      <vt:lpstr>Numerical Box plots </vt:lpstr>
      <vt:lpstr>Numerical Graphs</vt:lpstr>
      <vt:lpstr>Discussing Results</vt:lpstr>
      <vt:lpstr>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2</dc:title>
  <dc:creator>Elle Griffiths</dc:creator>
  <cp:lastModifiedBy>Jas Jowett</cp:lastModifiedBy>
  <cp:revision>5</cp:revision>
  <dcterms:created xsi:type="dcterms:W3CDTF">2021-03-29T00:49:54Z</dcterms:created>
  <dcterms:modified xsi:type="dcterms:W3CDTF">2021-03-30T12:03:11Z</dcterms:modified>
</cp:coreProperties>
</file>