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Ex1.xml" ContentType="application/vnd.ms-office.chartex+xml"/>
  <Override PartName="/ppt/charts/style1.xml" ContentType="application/vnd.ms-office.chartstyle+xml"/>
  <Override PartName="/ppt/charts/colors1.xml" ContentType="application/vnd.ms-office.chartcolorstyle+xml"/>
  <Override PartName="/ppt/charts/chart1.xml" ContentType="application/vnd.openxmlformats-officedocument.drawingml.chart+xml"/>
  <Override PartName="/ppt/charts/style2.xml" ContentType="application/vnd.ms-office.chartstyle+xml"/>
  <Override PartName="/ppt/charts/colors2.xml" ContentType="application/vnd.ms-office.chartcolorstyle+xml"/>
  <Override PartName="/ppt/charts/chart2.xml" ContentType="application/vnd.openxmlformats-officedocument.drawingml.chart+xml"/>
  <Override PartName="/ppt/charts/style3.xml" ContentType="application/vnd.ms-office.chartstyle+xml"/>
  <Override PartName="/ppt/charts/colors3.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1" r:id="rId6"/>
    <p:sldId id="264" r:id="rId7"/>
    <p:sldId id="262" r:id="rId8"/>
    <p:sldId id="265"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8859B5-809D-40F2-A281-439CE1B16F61}" v="29" dt="2021-03-29T01:19:52.1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5" autoAdjust="0"/>
    <p:restoredTop sz="94660"/>
  </p:normalViewPr>
  <p:slideViewPr>
    <p:cSldViewPr snapToGrid="0">
      <p:cViewPr varScale="1">
        <p:scale>
          <a:sx n="67" d="100"/>
          <a:sy n="67" d="100"/>
        </p:scale>
        <p:origin x="5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https://allsaintswaedu-my.sharepoint.com/personal/l24jowej_allsaints_wa_edu_au/Documents/ASC%20Documents/year%209%202021/maths/Book1.xlsx" TargetMode="External"/><Relationship Id="rId2" Type="http://schemas.microsoft.com/office/2011/relationships/chartColorStyle" Target="colors2.xml"/><Relationship Id="rId1" Type="http://schemas.microsoft.com/office/2011/relationships/chartStyle" Target="style2.xml"/></Relationships>
</file>

<file path=ppt/charts/_rels/chart2.xml.rels><?xml version="1.0" encoding="UTF-8" standalone="yes"?>
<Relationships xmlns="http://schemas.openxmlformats.org/package/2006/relationships"><Relationship Id="rId3" Type="http://schemas.openxmlformats.org/officeDocument/2006/relationships/oleObject" Target="https://allsaintswaedu-my.sharepoint.com/personal/l24jowej_allsaints_wa_edu_au/Documents/ASC%20Documents/year%209%202021/maths/Book1.xlsx" TargetMode="External"/><Relationship Id="rId2" Type="http://schemas.microsoft.com/office/2011/relationships/chartColorStyle" Target="colors3.xml"/><Relationship Id="rId1" Type="http://schemas.microsoft.com/office/2011/relationships/chartStyle" Target="style3.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file:///C:\Users\l24jowej\AppData\Local\Microsoft\Windows\INetCache\Content.Outlook\JI7NBQSQ\sport%202%20number%20questions%20(1)%2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2692038495188102E-2"/>
          <c:y val="0.1902314814814815"/>
          <c:w val="0.90286351706036749"/>
          <c:h val="0.61362715077282004"/>
        </c:manualLayout>
      </c:layout>
      <c:barChart>
        <c:barDir val="col"/>
        <c:grouping val="clustered"/>
        <c:varyColors val="0"/>
        <c:ser>
          <c:idx val="0"/>
          <c:order val="0"/>
          <c:tx>
            <c:strRef>
              <c:f>Sheet1!$G$1</c:f>
              <c:strCache>
                <c:ptCount val="1"/>
                <c:pt idx="0">
                  <c:v>frequency</c:v>
                </c:pt>
              </c:strCache>
            </c:strRef>
          </c:tx>
          <c:spPr>
            <a:solidFill>
              <a:schemeClr val="accent1"/>
            </a:solidFill>
            <a:ln>
              <a:noFill/>
            </a:ln>
            <a:effectLst/>
          </c:spPr>
          <c:invertIfNegative val="0"/>
          <c:cat>
            <c:strRef>
              <c:f>Sheet1!$F$2:$F$11</c:f>
              <c:strCache>
                <c:ptCount val="10"/>
                <c:pt idx="0">
                  <c:v>basketball</c:v>
                </c:pt>
                <c:pt idx="1">
                  <c:v>netball</c:v>
                </c:pt>
                <c:pt idx="2">
                  <c:v>AFL</c:v>
                </c:pt>
                <c:pt idx="3">
                  <c:v>tennis</c:v>
                </c:pt>
                <c:pt idx="4">
                  <c:v>volleyball</c:v>
                </c:pt>
                <c:pt idx="5">
                  <c:v>soccer</c:v>
                </c:pt>
                <c:pt idx="6">
                  <c:v>cricket</c:v>
                </c:pt>
                <c:pt idx="7">
                  <c:v>boxing</c:v>
                </c:pt>
                <c:pt idx="8">
                  <c:v>nothing</c:v>
                </c:pt>
                <c:pt idx="9">
                  <c:v>other</c:v>
                </c:pt>
              </c:strCache>
            </c:strRef>
          </c:cat>
          <c:val>
            <c:numRef>
              <c:f>Sheet1!$G$2:$G$11</c:f>
              <c:numCache>
                <c:formatCode>General</c:formatCode>
                <c:ptCount val="10"/>
                <c:pt idx="0">
                  <c:v>15</c:v>
                </c:pt>
                <c:pt idx="1">
                  <c:v>5</c:v>
                </c:pt>
                <c:pt idx="2">
                  <c:v>11</c:v>
                </c:pt>
                <c:pt idx="3">
                  <c:v>4</c:v>
                </c:pt>
                <c:pt idx="4">
                  <c:v>4</c:v>
                </c:pt>
                <c:pt idx="5">
                  <c:v>3</c:v>
                </c:pt>
                <c:pt idx="6">
                  <c:v>4</c:v>
                </c:pt>
                <c:pt idx="7">
                  <c:v>2</c:v>
                </c:pt>
                <c:pt idx="8">
                  <c:v>8</c:v>
                </c:pt>
                <c:pt idx="9">
                  <c:v>8</c:v>
                </c:pt>
              </c:numCache>
            </c:numRef>
          </c:val>
          <c:extLst>
            <c:ext xmlns:c16="http://schemas.microsoft.com/office/drawing/2014/chart" uri="{C3380CC4-5D6E-409C-BE32-E72D297353CC}">
              <c16:uniqueId val="{00000000-7F23-4B1B-A339-F129DB146F98}"/>
            </c:ext>
          </c:extLst>
        </c:ser>
        <c:dLbls>
          <c:showLegendKey val="0"/>
          <c:showVal val="0"/>
          <c:showCatName val="0"/>
          <c:showSerName val="0"/>
          <c:showPercent val="0"/>
          <c:showBubbleSize val="0"/>
        </c:dLbls>
        <c:gapWidth val="219"/>
        <c:overlap val="-27"/>
        <c:axId val="615397615"/>
        <c:axId val="615395951"/>
      </c:barChart>
      <c:catAx>
        <c:axId val="6153976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5395951"/>
        <c:crosses val="autoZero"/>
        <c:auto val="1"/>
        <c:lblAlgn val="ctr"/>
        <c:lblOffset val="100"/>
        <c:noMultiLvlLbl val="0"/>
      </c:catAx>
      <c:valAx>
        <c:axId val="61539595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53976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Sheet1!$L$1</c:f>
              <c:strCache>
                <c:ptCount val="1"/>
                <c:pt idx="0">
                  <c:v>frequency</c:v>
                </c:pt>
              </c:strCache>
            </c:strRef>
          </c:tx>
          <c:spPr>
            <a:solidFill>
              <a:schemeClr val="accent1"/>
            </a:solidFill>
            <a:ln>
              <a:noFill/>
            </a:ln>
            <a:effectLst/>
          </c:spPr>
          <c:invertIfNegative val="0"/>
          <c:cat>
            <c:strRef>
              <c:f>Sheet1!$K$2:$K$9</c:f>
              <c:strCache>
                <c:ptCount val="8"/>
                <c:pt idx="0">
                  <c:v>AFL</c:v>
                </c:pt>
                <c:pt idx="1">
                  <c:v>Basketball</c:v>
                </c:pt>
                <c:pt idx="2">
                  <c:v>tennis</c:v>
                </c:pt>
                <c:pt idx="3">
                  <c:v>Rugby</c:v>
                </c:pt>
                <c:pt idx="4">
                  <c:v>Soccer</c:v>
                </c:pt>
                <c:pt idx="5">
                  <c:v>Cricket</c:v>
                </c:pt>
                <c:pt idx="6">
                  <c:v>Other</c:v>
                </c:pt>
                <c:pt idx="7">
                  <c:v>Nothing</c:v>
                </c:pt>
              </c:strCache>
            </c:strRef>
          </c:cat>
          <c:val>
            <c:numRef>
              <c:f>Sheet1!$L$2:$L$9</c:f>
              <c:numCache>
                <c:formatCode>General</c:formatCode>
                <c:ptCount val="8"/>
                <c:pt idx="0">
                  <c:v>7</c:v>
                </c:pt>
                <c:pt idx="1">
                  <c:v>22</c:v>
                </c:pt>
                <c:pt idx="2">
                  <c:v>4</c:v>
                </c:pt>
                <c:pt idx="3">
                  <c:v>3</c:v>
                </c:pt>
                <c:pt idx="4">
                  <c:v>10</c:v>
                </c:pt>
                <c:pt idx="5">
                  <c:v>4</c:v>
                </c:pt>
                <c:pt idx="6">
                  <c:v>17</c:v>
                </c:pt>
                <c:pt idx="7">
                  <c:v>6</c:v>
                </c:pt>
              </c:numCache>
            </c:numRef>
          </c:val>
          <c:extLst>
            <c:ext xmlns:c16="http://schemas.microsoft.com/office/drawing/2014/chart" uri="{C3380CC4-5D6E-409C-BE32-E72D297353CC}">
              <c16:uniqueId val="{00000000-4B5D-4D9B-811E-626ECA976AB1}"/>
            </c:ext>
          </c:extLst>
        </c:ser>
        <c:dLbls>
          <c:showLegendKey val="0"/>
          <c:showVal val="0"/>
          <c:showCatName val="0"/>
          <c:showSerName val="0"/>
          <c:showPercent val="0"/>
          <c:showBubbleSize val="0"/>
        </c:dLbls>
        <c:gapWidth val="219"/>
        <c:overlap val="-27"/>
        <c:axId val="887235343"/>
        <c:axId val="887234511"/>
      </c:barChart>
      <c:catAx>
        <c:axId val="8872353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7234511"/>
        <c:crosses val="autoZero"/>
        <c:auto val="1"/>
        <c:lblAlgn val="ctr"/>
        <c:lblOffset val="100"/>
        <c:noMultiLvlLbl val="0"/>
      </c:catAx>
      <c:valAx>
        <c:axId val="88723451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723534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Sheet2!$B$3:$B$13</cx:f>
        <cx:lvl ptCount="11" formatCode="General">
          <cx:pt idx="0">26</cx:pt>
          <cx:pt idx="1">23</cx:pt>
          <cx:pt idx="2">10</cx:pt>
          <cx:pt idx="3">3</cx:pt>
          <cx:pt idx="4">2</cx:pt>
          <cx:pt idx="5">1</cx:pt>
          <cx:pt idx="6">1</cx:pt>
          <cx:pt idx="7">0</cx:pt>
          <cx:pt idx="8">0</cx:pt>
          <cx:pt idx="9">0</cx:pt>
          <cx:pt idx="10">0</cx:pt>
        </cx:lvl>
      </cx:numDim>
    </cx:data>
    <cx:data id="1">
      <cx:numDim type="val">
        <cx:f>Sheet2!$C$3:$C$13</cx:f>
        <cx:lvl ptCount="11" formatCode="General">
          <cx:pt idx="0">25</cx:pt>
          <cx:pt idx="1">11</cx:pt>
          <cx:pt idx="2">8</cx:pt>
          <cx:pt idx="3">8</cx:pt>
          <cx:pt idx="4">4</cx:pt>
          <cx:pt idx="5">8</cx:pt>
          <cx:pt idx="6">0</cx:pt>
          <cx:pt idx="7">2</cx:pt>
          <cx:pt idx="8">1</cx:pt>
          <cx:pt idx="9">1</cx:pt>
          <cx:pt idx="10">4</cx:pt>
        </cx:lvl>
      </cx:numDim>
    </cx:data>
  </cx:chartData>
  <cx:chart>
    <cx:title pos="t" align="ctr" overlay="0">
      <cx:tx>
        <cx:txData>
          <cx:v>Hours of sport watched</cx:v>
        </cx:txData>
      </cx:tx>
      <cx:txPr>
        <a:bodyPr spcFirstLastPara="1" vertOverflow="ellipsis" horzOverflow="overflow" wrap="square" lIns="0" tIns="0" rIns="0" bIns="0" anchor="ctr" anchorCtr="1"/>
        <a:lstStyle/>
        <a:p>
          <a:pPr algn="ctr" rtl="0">
            <a:defRPr/>
          </a:pPr>
          <a:r>
            <a:rPr lang="en-US" sz="1400" b="0" i="0" u="none" strike="noStrike" baseline="0">
              <a:solidFill>
                <a:sysClr val="windowText" lastClr="000000">
                  <a:lumMod val="65000"/>
                  <a:lumOff val="35000"/>
                </a:sysClr>
              </a:solidFill>
              <a:latin typeface="Calibri" panose="020F0502020204030204"/>
            </a:rPr>
            <a:t>Hours of sport watched</a:t>
          </a:r>
        </a:p>
      </cx:txPr>
    </cx:title>
    <cx:plotArea>
      <cx:plotAreaRegion>
        <cx:series layoutId="boxWhisker" uniqueId="{D5969E2E-0653-48F0-954A-E35EACEAEBA8}">
          <cx:tx>
            <cx:txData>
              <cx:f/>
              <cx:v>Female</cx:v>
            </cx:txData>
          </cx:tx>
          <cx:dataId val="0"/>
          <cx:layoutPr>
            <cx:visibility meanLine="0" meanMarker="1" nonoutliers="0" outliers="1"/>
            <cx:statistics quartileMethod="inclusive"/>
          </cx:layoutPr>
        </cx:series>
        <cx:series layoutId="boxWhisker" uniqueId="{5716F39D-11BD-4A2C-B99D-A0F7C1C379B3}">
          <cx:tx>
            <cx:txData>
              <cx:f/>
              <cx:v>Male</cx:v>
            </cx:txData>
          </cx:tx>
          <cx:dataId val="1"/>
          <cx:layoutPr>
            <cx:visibility meanLine="0" meanMarker="1" nonoutliers="0" outliers="1"/>
            <cx:statistics quartileMethod="inclusive"/>
          </cx:layoutPr>
        </cx:series>
      </cx:plotAreaRegion>
      <cx:axis id="0" hidden="1">
        <cx:catScaling gapWidth="1"/>
        <cx:tickLabels/>
      </cx:axis>
      <cx:axis id="1">
        <cx:valScaling/>
        <cx:majorGridlines/>
        <cx:tickLabels/>
      </cx:axis>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A277C-5BA5-4468-BFC0-749A4AED2B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4D8EA3A-7890-438B-B1F7-58D5E07790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930A12B-94B0-425A-9FBC-86CC26FA3E68}"/>
              </a:ext>
            </a:extLst>
          </p:cNvPr>
          <p:cNvSpPr>
            <a:spLocks noGrp="1"/>
          </p:cNvSpPr>
          <p:nvPr>
            <p:ph type="dt" sz="half" idx="10"/>
          </p:nvPr>
        </p:nvSpPr>
        <p:spPr/>
        <p:txBody>
          <a:bodyPr/>
          <a:lstStyle/>
          <a:p>
            <a:fld id="{A82BA12B-FB4B-4A46-81D1-8266D9A8A2C5}" type="datetimeFigureOut">
              <a:rPr lang="en-AU" smtClean="0"/>
              <a:t>1/04/2021</a:t>
            </a:fld>
            <a:endParaRPr lang="en-AU"/>
          </a:p>
        </p:txBody>
      </p:sp>
      <p:sp>
        <p:nvSpPr>
          <p:cNvPr id="5" name="Footer Placeholder 4">
            <a:extLst>
              <a:ext uri="{FF2B5EF4-FFF2-40B4-BE49-F238E27FC236}">
                <a16:creationId xmlns:a16="http://schemas.microsoft.com/office/drawing/2014/main" id="{2D446D1C-A296-41E6-9548-DDD6252588C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6CDFB83-46E8-4705-91E3-B4F28605B367}"/>
              </a:ext>
            </a:extLst>
          </p:cNvPr>
          <p:cNvSpPr>
            <a:spLocks noGrp="1"/>
          </p:cNvSpPr>
          <p:nvPr>
            <p:ph type="sldNum" sz="quarter" idx="12"/>
          </p:nvPr>
        </p:nvSpPr>
        <p:spPr/>
        <p:txBody>
          <a:bodyPr/>
          <a:lstStyle/>
          <a:p>
            <a:fld id="{6E702549-1132-4A23-AFA4-580996554C4F}" type="slidenum">
              <a:rPr lang="en-AU" smtClean="0"/>
              <a:t>‹#›</a:t>
            </a:fld>
            <a:endParaRPr lang="en-AU"/>
          </a:p>
        </p:txBody>
      </p:sp>
    </p:spTree>
    <p:extLst>
      <p:ext uri="{BB962C8B-B14F-4D97-AF65-F5344CB8AC3E}">
        <p14:creationId xmlns:p14="http://schemas.microsoft.com/office/powerpoint/2010/main" val="1044169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E20A6-5BD2-4B4D-9080-770CF699BED8}"/>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31A007B-79DC-4421-B108-DA46303649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D601B67-A315-45EE-859B-B373EC54B42E}"/>
              </a:ext>
            </a:extLst>
          </p:cNvPr>
          <p:cNvSpPr>
            <a:spLocks noGrp="1"/>
          </p:cNvSpPr>
          <p:nvPr>
            <p:ph type="dt" sz="half" idx="10"/>
          </p:nvPr>
        </p:nvSpPr>
        <p:spPr/>
        <p:txBody>
          <a:bodyPr/>
          <a:lstStyle/>
          <a:p>
            <a:fld id="{A82BA12B-FB4B-4A46-81D1-8266D9A8A2C5}" type="datetimeFigureOut">
              <a:rPr lang="en-AU" smtClean="0"/>
              <a:t>1/04/2021</a:t>
            </a:fld>
            <a:endParaRPr lang="en-AU"/>
          </a:p>
        </p:txBody>
      </p:sp>
      <p:sp>
        <p:nvSpPr>
          <p:cNvPr id="5" name="Footer Placeholder 4">
            <a:extLst>
              <a:ext uri="{FF2B5EF4-FFF2-40B4-BE49-F238E27FC236}">
                <a16:creationId xmlns:a16="http://schemas.microsoft.com/office/drawing/2014/main" id="{BCD4F0AD-270E-4B36-9BF3-94E2F180584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44A4CC3-F0BC-403E-B4E6-ED348D978092}"/>
              </a:ext>
            </a:extLst>
          </p:cNvPr>
          <p:cNvSpPr>
            <a:spLocks noGrp="1"/>
          </p:cNvSpPr>
          <p:nvPr>
            <p:ph type="sldNum" sz="quarter" idx="12"/>
          </p:nvPr>
        </p:nvSpPr>
        <p:spPr/>
        <p:txBody>
          <a:bodyPr/>
          <a:lstStyle/>
          <a:p>
            <a:fld id="{6E702549-1132-4A23-AFA4-580996554C4F}" type="slidenum">
              <a:rPr lang="en-AU" smtClean="0"/>
              <a:t>‹#›</a:t>
            </a:fld>
            <a:endParaRPr lang="en-AU"/>
          </a:p>
        </p:txBody>
      </p:sp>
    </p:spTree>
    <p:extLst>
      <p:ext uri="{BB962C8B-B14F-4D97-AF65-F5344CB8AC3E}">
        <p14:creationId xmlns:p14="http://schemas.microsoft.com/office/powerpoint/2010/main" val="1739435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D7F250-8BE4-4ADC-9684-EEE311E96F4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FBEFC9D5-3B8E-4EE9-AAC3-1ABD220FC0C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0320CF7-1BF9-473E-9499-E8861204F82E}"/>
              </a:ext>
            </a:extLst>
          </p:cNvPr>
          <p:cNvSpPr>
            <a:spLocks noGrp="1"/>
          </p:cNvSpPr>
          <p:nvPr>
            <p:ph type="dt" sz="half" idx="10"/>
          </p:nvPr>
        </p:nvSpPr>
        <p:spPr/>
        <p:txBody>
          <a:bodyPr/>
          <a:lstStyle/>
          <a:p>
            <a:fld id="{A82BA12B-FB4B-4A46-81D1-8266D9A8A2C5}" type="datetimeFigureOut">
              <a:rPr lang="en-AU" smtClean="0"/>
              <a:t>1/04/2021</a:t>
            </a:fld>
            <a:endParaRPr lang="en-AU"/>
          </a:p>
        </p:txBody>
      </p:sp>
      <p:sp>
        <p:nvSpPr>
          <p:cNvPr id="5" name="Footer Placeholder 4">
            <a:extLst>
              <a:ext uri="{FF2B5EF4-FFF2-40B4-BE49-F238E27FC236}">
                <a16:creationId xmlns:a16="http://schemas.microsoft.com/office/drawing/2014/main" id="{03D21512-2CBD-47A4-8267-07288248054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5C3A2BD-ED73-441F-B4B1-82779EFFCBCF}"/>
              </a:ext>
            </a:extLst>
          </p:cNvPr>
          <p:cNvSpPr>
            <a:spLocks noGrp="1"/>
          </p:cNvSpPr>
          <p:nvPr>
            <p:ph type="sldNum" sz="quarter" idx="12"/>
          </p:nvPr>
        </p:nvSpPr>
        <p:spPr/>
        <p:txBody>
          <a:bodyPr/>
          <a:lstStyle/>
          <a:p>
            <a:fld id="{6E702549-1132-4A23-AFA4-580996554C4F}" type="slidenum">
              <a:rPr lang="en-AU" smtClean="0"/>
              <a:t>‹#›</a:t>
            </a:fld>
            <a:endParaRPr lang="en-AU"/>
          </a:p>
        </p:txBody>
      </p:sp>
    </p:spTree>
    <p:extLst>
      <p:ext uri="{BB962C8B-B14F-4D97-AF65-F5344CB8AC3E}">
        <p14:creationId xmlns:p14="http://schemas.microsoft.com/office/powerpoint/2010/main" val="2578301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7E26C-6CC0-4163-BF4E-52FE9689B767}"/>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DC80714-892F-4336-9BA4-CE35560639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98E463D-D873-48FE-9761-BDF6BE8E5114}"/>
              </a:ext>
            </a:extLst>
          </p:cNvPr>
          <p:cNvSpPr>
            <a:spLocks noGrp="1"/>
          </p:cNvSpPr>
          <p:nvPr>
            <p:ph type="dt" sz="half" idx="10"/>
          </p:nvPr>
        </p:nvSpPr>
        <p:spPr/>
        <p:txBody>
          <a:bodyPr/>
          <a:lstStyle/>
          <a:p>
            <a:fld id="{A82BA12B-FB4B-4A46-81D1-8266D9A8A2C5}" type="datetimeFigureOut">
              <a:rPr lang="en-AU" smtClean="0"/>
              <a:t>1/04/2021</a:t>
            </a:fld>
            <a:endParaRPr lang="en-AU"/>
          </a:p>
        </p:txBody>
      </p:sp>
      <p:sp>
        <p:nvSpPr>
          <p:cNvPr id="5" name="Footer Placeholder 4">
            <a:extLst>
              <a:ext uri="{FF2B5EF4-FFF2-40B4-BE49-F238E27FC236}">
                <a16:creationId xmlns:a16="http://schemas.microsoft.com/office/drawing/2014/main" id="{ECDCDBF7-8F15-44C9-B1AA-AF1957FF7B3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311B17F-BE9C-4B7D-92FE-D91CEA4CE489}"/>
              </a:ext>
            </a:extLst>
          </p:cNvPr>
          <p:cNvSpPr>
            <a:spLocks noGrp="1"/>
          </p:cNvSpPr>
          <p:nvPr>
            <p:ph type="sldNum" sz="quarter" idx="12"/>
          </p:nvPr>
        </p:nvSpPr>
        <p:spPr/>
        <p:txBody>
          <a:bodyPr/>
          <a:lstStyle/>
          <a:p>
            <a:fld id="{6E702549-1132-4A23-AFA4-580996554C4F}" type="slidenum">
              <a:rPr lang="en-AU" smtClean="0"/>
              <a:t>‹#›</a:t>
            </a:fld>
            <a:endParaRPr lang="en-AU"/>
          </a:p>
        </p:txBody>
      </p:sp>
    </p:spTree>
    <p:extLst>
      <p:ext uri="{BB962C8B-B14F-4D97-AF65-F5344CB8AC3E}">
        <p14:creationId xmlns:p14="http://schemas.microsoft.com/office/powerpoint/2010/main" val="2131250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04109-AABB-4DAE-8CED-1E9D49DB8D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50C25386-22B8-430D-ABBE-D1E9F9D57D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1DAA62-CFD6-4B02-9D33-F207105122CB}"/>
              </a:ext>
            </a:extLst>
          </p:cNvPr>
          <p:cNvSpPr>
            <a:spLocks noGrp="1"/>
          </p:cNvSpPr>
          <p:nvPr>
            <p:ph type="dt" sz="half" idx="10"/>
          </p:nvPr>
        </p:nvSpPr>
        <p:spPr/>
        <p:txBody>
          <a:bodyPr/>
          <a:lstStyle/>
          <a:p>
            <a:fld id="{A82BA12B-FB4B-4A46-81D1-8266D9A8A2C5}" type="datetimeFigureOut">
              <a:rPr lang="en-AU" smtClean="0"/>
              <a:t>1/04/2021</a:t>
            </a:fld>
            <a:endParaRPr lang="en-AU"/>
          </a:p>
        </p:txBody>
      </p:sp>
      <p:sp>
        <p:nvSpPr>
          <p:cNvPr id="5" name="Footer Placeholder 4">
            <a:extLst>
              <a:ext uri="{FF2B5EF4-FFF2-40B4-BE49-F238E27FC236}">
                <a16:creationId xmlns:a16="http://schemas.microsoft.com/office/drawing/2014/main" id="{D006A429-2F47-45FA-BC6E-597C6DDE8F3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40F1D36-2016-4A30-8526-8D1524A3E1BC}"/>
              </a:ext>
            </a:extLst>
          </p:cNvPr>
          <p:cNvSpPr>
            <a:spLocks noGrp="1"/>
          </p:cNvSpPr>
          <p:nvPr>
            <p:ph type="sldNum" sz="quarter" idx="12"/>
          </p:nvPr>
        </p:nvSpPr>
        <p:spPr/>
        <p:txBody>
          <a:bodyPr/>
          <a:lstStyle/>
          <a:p>
            <a:fld id="{6E702549-1132-4A23-AFA4-580996554C4F}" type="slidenum">
              <a:rPr lang="en-AU" smtClean="0"/>
              <a:t>‹#›</a:t>
            </a:fld>
            <a:endParaRPr lang="en-AU"/>
          </a:p>
        </p:txBody>
      </p:sp>
    </p:spTree>
    <p:extLst>
      <p:ext uri="{BB962C8B-B14F-4D97-AF65-F5344CB8AC3E}">
        <p14:creationId xmlns:p14="http://schemas.microsoft.com/office/powerpoint/2010/main" val="1502412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473C2-A75C-45E5-A263-43F184DF2609}"/>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A6C0F81-0330-429D-B92C-E11EF399A80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50AC473D-C91B-4A0F-9FBC-102C1ADB169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81A64C4-B84D-47FD-BBED-DEE6994E90F1}"/>
              </a:ext>
            </a:extLst>
          </p:cNvPr>
          <p:cNvSpPr>
            <a:spLocks noGrp="1"/>
          </p:cNvSpPr>
          <p:nvPr>
            <p:ph type="dt" sz="half" idx="10"/>
          </p:nvPr>
        </p:nvSpPr>
        <p:spPr/>
        <p:txBody>
          <a:bodyPr/>
          <a:lstStyle/>
          <a:p>
            <a:fld id="{A82BA12B-FB4B-4A46-81D1-8266D9A8A2C5}" type="datetimeFigureOut">
              <a:rPr lang="en-AU" smtClean="0"/>
              <a:t>1/04/2021</a:t>
            </a:fld>
            <a:endParaRPr lang="en-AU"/>
          </a:p>
        </p:txBody>
      </p:sp>
      <p:sp>
        <p:nvSpPr>
          <p:cNvPr id="6" name="Footer Placeholder 5">
            <a:extLst>
              <a:ext uri="{FF2B5EF4-FFF2-40B4-BE49-F238E27FC236}">
                <a16:creationId xmlns:a16="http://schemas.microsoft.com/office/drawing/2014/main" id="{54758A8B-CBAB-46CA-BF9D-037EC8774AF1}"/>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8D0A8461-7EE1-4E02-8EA8-E4720B9C02B0}"/>
              </a:ext>
            </a:extLst>
          </p:cNvPr>
          <p:cNvSpPr>
            <a:spLocks noGrp="1"/>
          </p:cNvSpPr>
          <p:nvPr>
            <p:ph type="sldNum" sz="quarter" idx="12"/>
          </p:nvPr>
        </p:nvSpPr>
        <p:spPr/>
        <p:txBody>
          <a:bodyPr/>
          <a:lstStyle/>
          <a:p>
            <a:fld id="{6E702549-1132-4A23-AFA4-580996554C4F}" type="slidenum">
              <a:rPr lang="en-AU" smtClean="0"/>
              <a:t>‹#›</a:t>
            </a:fld>
            <a:endParaRPr lang="en-AU"/>
          </a:p>
        </p:txBody>
      </p:sp>
    </p:spTree>
    <p:extLst>
      <p:ext uri="{BB962C8B-B14F-4D97-AF65-F5344CB8AC3E}">
        <p14:creationId xmlns:p14="http://schemas.microsoft.com/office/powerpoint/2010/main" val="1637189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AC62A-98DB-469B-BE33-884BD9652979}"/>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A3AE4B3-6567-47BE-91EC-B47A8065CB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8CE00EC-3B3B-46FD-BA44-656CC07972A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11163C64-EC35-42E1-944D-705A2DC22E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8BEE6D0-8EA8-4234-8D1F-9042CAB5F38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2BBDC688-6137-4138-9FB7-8DE98B0FDC5C}"/>
              </a:ext>
            </a:extLst>
          </p:cNvPr>
          <p:cNvSpPr>
            <a:spLocks noGrp="1"/>
          </p:cNvSpPr>
          <p:nvPr>
            <p:ph type="dt" sz="half" idx="10"/>
          </p:nvPr>
        </p:nvSpPr>
        <p:spPr/>
        <p:txBody>
          <a:bodyPr/>
          <a:lstStyle/>
          <a:p>
            <a:fld id="{A82BA12B-FB4B-4A46-81D1-8266D9A8A2C5}" type="datetimeFigureOut">
              <a:rPr lang="en-AU" smtClean="0"/>
              <a:t>1/04/2021</a:t>
            </a:fld>
            <a:endParaRPr lang="en-AU"/>
          </a:p>
        </p:txBody>
      </p:sp>
      <p:sp>
        <p:nvSpPr>
          <p:cNvPr id="8" name="Footer Placeholder 7">
            <a:extLst>
              <a:ext uri="{FF2B5EF4-FFF2-40B4-BE49-F238E27FC236}">
                <a16:creationId xmlns:a16="http://schemas.microsoft.com/office/drawing/2014/main" id="{AA0EAB87-B094-4784-8463-26C31FBB38F9}"/>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7FFDF19-46BC-41AA-8566-495F5DBE482D}"/>
              </a:ext>
            </a:extLst>
          </p:cNvPr>
          <p:cNvSpPr>
            <a:spLocks noGrp="1"/>
          </p:cNvSpPr>
          <p:nvPr>
            <p:ph type="sldNum" sz="quarter" idx="12"/>
          </p:nvPr>
        </p:nvSpPr>
        <p:spPr/>
        <p:txBody>
          <a:bodyPr/>
          <a:lstStyle/>
          <a:p>
            <a:fld id="{6E702549-1132-4A23-AFA4-580996554C4F}" type="slidenum">
              <a:rPr lang="en-AU" smtClean="0"/>
              <a:t>‹#›</a:t>
            </a:fld>
            <a:endParaRPr lang="en-AU"/>
          </a:p>
        </p:txBody>
      </p:sp>
    </p:spTree>
    <p:extLst>
      <p:ext uri="{BB962C8B-B14F-4D97-AF65-F5344CB8AC3E}">
        <p14:creationId xmlns:p14="http://schemas.microsoft.com/office/powerpoint/2010/main" val="573415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CC019-37B2-4A18-AEBC-23F1CB6399B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C45D0C2-7B40-420F-B4F2-C846A73881F4}"/>
              </a:ext>
            </a:extLst>
          </p:cNvPr>
          <p:cNvSpPr>
            <a:spLocks noGrp="1"/>
          </p:cNvSpPr>
          <p:nvPr>
            <p:ph type="dt" sz="half" idx="10"/>
          </p:nvPr>
        </p:nvSpPr>
        <p:spPr/>
        <p:txBody>
          <a:bodyPr/>
          <a:lstStyle/>
          <a:p>
            <a:fld id="{A82BA12B-FB4B-4A46-81D1-8266D9A8A2C5}" type="datetimeFigureOut">
              <a:rPr lang="en-AU" smtClean="0"/>
              <a:t>1/04/2021</a:t>
            </a:fld>
            <a:endParaRPr lang="en-AU"/>
          </a:p>
        </p:txBody>
      </p:sp>
      <p:sp>
        <p:nvSpPr>
          <p:cNvPr id="4" name="Footer Placeholder 3">
            <a:extLst>
              <a:ext uri="{FF2B5EF4-FFF2-40B4-BE49-F238E27FC236}">
                <a16:creationId xmlns:a16="http://schemas.microsoft.com/office/drawing/2014/main" id="{CDCCECD0-4560-409B-A10C-1B629C8907C6}"/>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CD9F7E02-FE9D-4CDB-A725-C6C2A3310C9B}"/>
              </a:ext>
            </a:extLst>
          </p:cNvPr>
          <p:cNvSpPr>
            <a:spLocks noGrp="1"/>
          </p:cNvSpPr>
          <p:nvPr>
            <p:ph type="sldNum" sz="quarter" idx="12"/>
          </p:nvPr>
        </p:nvSpPr>
        <p:spPr/>
        <p:txBody>
          <a:bodyPr/>
          <a:lstStyle/>
          <a:p>
            <a:fld id="{6E702549-1132-4A23-AFA4-580996554C4F}" type="slidenum">
              <a:rPr lang="en-AU" smtClean="0"/>
              <a:t>‹#›</a:t>
            </a:fld>
            <a:endParaRPr lang="en-AU"/>
          </a:p>
        </p:txBody>
      </p:sp>
    </p:spTree>
    <p:extLst>
      <p:ext uri="{BB962C8B-B14F-4D97-AF65-F5344CB8AC3E}">
        <p14:creationId xmlns:p14="http://schemas.microsoft.com/office/powerpoint/2010/main" val="2395944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6E3055-0904-4667-B131-1D381A1F6C89}"/>
              </a:ext>
            </a:extLst>
          </p:cNvPr>
          <p:cNvSpPr>
            <a:spLocks noGrp="1"/>
          </p:cNvSpPr>
          <p:nvPr>
            <p:ph type="dt" sz="half" idx="10"/>
          </p:nvPr>
        </p:nvSpPr>
        <p:spPr/>
        <p:txBody>
          <a:bodyPr/>
          <a:lstStyle/>
          <a:p>
            <a:fld id="{A82BA12B-FB4B-4A46-81D1-8266D9A8A2C5}" type="datetimeFigureOut">
              <a:rPr lang="en-AU" smtClean="0"/>
              <a:t>1/04/2021</a:t>
            </a:fld>
            <a:endParaRPr lang="en-AU"/>
          </a:p>
        </p:txBody>
      </p:sp>
      <p:sp>
        <p:nvSpPr>
          <p:cNvPr id="3" name="Footer Placeholder 2">
            <a:extLst>
              <a:ext uri="{FF2B5EF4-FFF2-40B4-BE49-F238E27FC236}">
                <a16:creationId xmlns:a16="http://schemas.microsoft.com/office/drawing/2014/main" id="{47A111BE-6DE7-409C-A4E1-D0AD1C5FCBD9}"/>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1EC5D760-5B73-49B6-A287-B65174A6AB03}"/>
              </a:ext>
            </a:extLst>
          </p:cNvPr>
          <p:cNvSpPr>
            <a:spLocks noGrp="1"/>
          </p:cNvSpPr>
          <p:nvPr>
            <p:ph type="sldNum" sz="quarter" idx="12"/>
          </p:nvPr>
        </p:nvSpPr>
        <p:spPr/>
        <p:txBody>
          <a:bodyPr/>
          <a:lstStyle/>
          <a:p>
            <a:fld id="{6E702549-1132-4A23-AFA4-580996554C4F}" type="slidenum">
              <a:rPr lang="en-AU" smtClean="0"/>
              <a:t>‹#›</a:t>
            </a:fld>
            <a:endParaRPr lang="en-AU"/>
          </a:p>
        </p:txBody>
      </p:sp>
    </p:spTree>
    <p:extLst>
      <p:ext uri="{BB962C8B-B14F-4D97-AF65-F5344CB8AC3E}">
        <p14:creationId xmlns:p14="http://schemas.microsoft.com/office/powerpoint/2010/main" val="4080893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7D203-22B0-408E-AAB6-D323E2B51A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3829E96C-2AD1-4FA0-B8C9-3A2612F4BD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0AA82818-E42D-40C6-B65D-1F4FB71DA0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22810F-AD49-445E-A5A8-8769C3F532CF}"/>
              </a:ext>
            </a:extLst>
          </p:cNvPr>
          <p:cNvSpPr>
            <a:spLocks noGrp="1"/>
          </p:cNvSpPr>
          <p:nvPr>
            <p:ph type="dt" sz="half" idx="10"/>
          </p:nvPr>
        </p:nvSpPr>
        <p:spPr/>
        <p:txBody>
          <a:bodyPr/>
          <a:lstStyle/>
          <a:p>
            <a:fld id="{A82BA12B-FB4B-4A46-81D1-8266D9A8A2C5}" type="datetimeFigureOut">
              <a:rPr lang="en-AU" smtClean="0"/>
              <a:t>1/04/2021</a:t>
            </a:fld>
            <a:endParaRPr lang="en-AU"/>
          </a:p>
        </p:txBody>
      </p:sp>
      <p:sp>
        <p:nvSpPr>
          <p:cNvPr id="6" name="Footer Placeholder 5">
            <a:extLst>
              <a:ext uri="{FF2B5EF4-FFF2-40B4-BE49-F238E27FC236}">
                <a16:creationId xmlns:a16="http://schemas.microsoft.com/office/drawing/2014/main" id="{026EE9BF-C6B9-4220-B313-5A4CB72DFA43}"/>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5B95B45B-3523-46D3-826F-93FA462A5A01}"/>
              </a:ext>
            </a:extLst>
          </p:cNvPr>
          <p:cNvSpPr>
            <a:spLocks noGrp="1"/>
          </p:cNvSpPr>
          <p:nvPr>
            <p:ph type="sldNum" sz="quarter" idx="12"/>
          </p:nvPr>
        </p:nvSpPr>
        <p:spPr/>
        <p:txBody>
          <a:bodyPr/>
          <a:lstStyle/>
          <a:p>
            <a:fld id="{6E702549-1132-4A23-AFA4-580996554C4F}" type="slidenum">
              <a:rPr lang="en-AU" smtClean="0"/>
              <a:t>‹#›</a:t>
            </a:fld>
            <a:endParaRPr lang="en-AU"/>
          </a:p>
        </p:txBody>
      </p:sp>
    </p:spTree>
    <p:extLst>
      <p:ext uri="{BB962C8B-B14F-4D97-AF65-F5344CB8AC3E}">
        <p14:creationId xmlns:p14="http://schemas.microsoft.com/office/powerpoint/2010/main" val="3572304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2514C-83BE-42BC-BC16-D911E3C4E5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295D3373-B2AF-43CF-B456-6A5066874A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5D6986D7-5392-485B-9C15-AE404BCF22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3A17BD-29B8-494E-84C9-13EEF19A210B}"/>
              </a:ext>
            </a:extLst>
          </p:cNvPr>
          <p:cNvSpPr>
            <a:spLocks noGrp="1"/>
          </p:cNvSpPr>
          <p:nvPr>
            <p:ph type="dt" sz="half" idx="10"/>
          </p:nvPr>
        </p:nvSpPr>
        <p:spPr/>
        <p:txBody>
          <a:bodyPr/>
          <a:lstStyle/>
          <a:p>
            <a:fld id="{A82BA12B-FB4B-4A46-81D1-8266D9A8A2C5}" type="datetimeFigureOut">
              <a:rPr lang="en-AU" smtClean="0"/>
              <a:t>1/04/2021</a:t>
            </a:fld>
            <a:endParaRPr lang="en-AU"/>
          </a:p>
        </p:txBody>
      </p:sp>
      <p:sp>
        <p:nvSpPr>
          <p:cNvPr id="6" name="Footer Placeholder 5">
            <a:extLst>
              <a:ext uri="{FF2B5EF4-FFF2-40B4-BE49-F238E27FC236}">
                <a16:creationId xmlns:a16="http://schemas.microsoft.com/office/drawing/2014/main" id="{2A3E20C9-6FFF-46C1-A202-81CBD4B6998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08411C15-19E4-4BBA-9987-C169BD8BC720}"/>
              </a:ext>
            </a:extLst>
          </p:cNvPr>
          <p:cNvSpPr>
            <a:spLocks noGrp="1"/>
          </p:cNvSpPr>
          <p:nvPr>
            <p:ph type="sldNum" sz="quarter" idx="12"/>
          </p:nvPr>
        </p:nvSpPr>
        <p:spPr/>
        <p:txBody>
          <a:bodyPr/>
          <a:lstStyle/>
          <a:p>
            <a:fld id="{6E702549-1132-4A23-AFA4-580996554C4F}" type="slidenum">
              <a:rPr lang="en-AU" smtClean="0"/>
              <a:t>‹#›</a:t>
            </a:fld>
            <a:endParaRPr lang="en-AU"/>
          </a:p>
        </p:txBody>
      </p:sp>
    </p:spTree>
    <p:extLst>
      <p:ext uri="{BB962C8B-B14F-4D97-AF65-F5344CB8AC3E}">
        <p14:creationId xmlns:p14="http://schemas.microsoft.com/office/powerpoint/2010/main" val="1611239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B66FD3-6E9D-4AE5-A9D2-4E10B1474A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F8EC00F5-F3C0-4523-8133-95FAE37A1C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FCF9326-D7B9-4FBF-BF2F-0D44031CE3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2BA12B-FB4B-4A46-81D1-8266D9A8A2C5}" type="datetimeFigureOut">
              <a:rPr lang="en-AU" smtClean="0"/>
              <a:t>1/04/2021</a:t>
            </a:fld>
            <a:endParaRPr lang="en-AU"/>
          </a:p>
        </p:txBody>
      </p:sp>
      <p:sp>
        <p:nvSpPr>
          <p:cNvPr id="5" name="Footer Placeholder 4">
            <a:extLst>
              <a:ext uri="{FF2B5EF4-FFF2-40B4-BE49-F238E27FC236}">
                <a16:creationId xmlns:a16="http://schemas.microsoft.com/office/drawing/2014/main" id="{9D3B4B19-0736-4A4C-B5D1-62C57ED775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CC3C975B-413D-4E9D-A967-5E6CD43ACC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702549-1132-4A23-AFA4-580996554C4F}" type="slidenum">
              <a:rPr lang="en-AU" smtClean="0"/>
              <a:t>‹#›</a:t>
            </a:fld>
            <a:endParaRPr lang="en-AU"/>
          </a:p>
        </p:txBody>
      </p:sp>
    </p:spTree>
    <p:extLst>
      <p:ext uri="{BB962C8B-B14F-4D97-AF65-F5344CB8AC3E}">
        <p14:creationId xmlns:p14="http://schemas.microsoft.com/office/powerpoint/2010/main" val="4018117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microsoft.com/office/2014/relationships/chartEx" Target="../charts/chartEx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EFFC3-3BD7-4E42-9426-05FB43289AEB}"/>
              </a:ext>
            </a:extLst>
          </p:cNvPr>
          <p:cNvSpPr>
            <a:spLocks noGrp="1"/>
          </p:cNvSpPr>
          <p:nvPr>
            <p:ph type="ctrTitle"/>
          </p:nvPr>
        </p:nvSpPr>
        <p:spPr/>
        <p:txBody>
          <a:bodyPr/>
          <a:lstStyle/>
          <a:p>
            <a:r>
              <a:rPr lang="en-US"/>
              <a:t>Sports 2 </a:t>
            </a:r>
            <a:endParaRPr lang="en-AU" dirty="0"/>
          </a:p>
        </p:txBody>
      </p:sp>
      <p:sp>
        <p:nvSpPr>
          <p:cNvPr id="3" name="Subtitle 2">
            <a:extLst>
              <a:ext uri="{FF2B5EF4-FFF2-40B4-BE49-F238E27FC236}">
                <a16:creationId xmlns:a16="http://schemas.microsoft.com/office/drawing/2014/main" id="{38A4F830-2DAC-4584-8361-E74C871A035C}"/>
              </a:ext>
            </a:extLst>
          </p:cNvPr>
          <p:cNvSpPr>
            <a:spLocks noGrp="1"/>
          </p:cNvSpPr>
          <p:nvPr>
            <p:ph type="subTitle" idx="1"/>
          </p:nvPr>
        </p:nvSpPr>
        <p:spPr/>
        <p:txBody>
          <a:bodyPr/>
          <a:lstStyle/>
          <a:p>
            <a:r>
              <a:rPr lang="en-US" dirty="0"/>
              <a:t>By Elle and Jas</a:t>
            </a:r>
            <a:endParaRPr lang="en-AU" dirty="0"/>
          </a:p>
        </p:txBody>
      </p:sp>
    </p:spTree>
    <p:extLst>
      <p:ext uri="{BB962C8B-B14F-4D97-AF65-F5344CB8AC3E}">
        <p14:creationId xmlns:p14="http://schemas.microsoft.com/office/powerpoint/2010/main" val="1149976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DFECD-23D9-44A1-90C1-06BE58F20598}"/>
              </a:ext>
            </a:extLst>
          </p:cNvPr>
          <p:cNvSpPr>
            <a:spLocks noGrp="1"/>
          </p:cNvSpPr>
          <p:nvPr>
            <p:ph type="title"/>
          </p:nvPr>
        </p:nvSpPr>
        <p:spPr/>
        <p:txBody>
          <a:bodyPr/>
          <a:lstStyle/>
          <a:p>
            <a:r>
              <a:rPr lang="en-US" dirty="0"/>
              <a:t>Why we chose it </a:t>
            </a:r>
            <a:endParaRPr lang="en-AU" dirty="0"/>
          </a:p>
        </p:txBody>
      </p:sp>
      <p:sp>
        <p:nvSpPr>
          <p:cNvPr id="3" name="Content Placeholder 2">
            <a:extLst>
              <a:ext uri="{FF2B5EF4-FFF2-40B4-BE49-F238E27FC236}">
                <a16:creationId xmlns:a16="http://schemas.microsoft.com/office/drawing/2014/main" id="{672380FE-AF4B-4508-AA48-0A0F927D36B8}"/>
              </a:ext>
            </a:extLst>
          </p:cNvPr>
          <p:cNvSpPr>
            <a:spLocks noGrp="1"/>
          </p:cNvSpPr>
          <p:nvPr>
            <p:ph idx="1"/>
          </p:nvPr>
        </p:nvSpPr>
        <p:spPr/>
        <p:txBody>
          <a:bodyPr/>
          <a:lstStyle/>
          <a:p>
            <a:pPr algn="l" rtl="0" fontAlgn="base"/>
            <a:r>
              <a:rPr lang="en-AU" sz="2400" b="0" i="0" dirty="0">
                <a:solidFill>
                  <a:srgbClr val="000000"/>
                </a:solidFill>
                <a:effectLst/>
                <a:latin typeface="Calibri" panose="020F0502020204030204" pitchFamily="34" charset="0"/>
              </a:rPr>
              <a:t>We chose sports 2 because we enjoy playing and watching sport. It’s useful because sport is played professionally and coaches need information to recruit players in the real world, Its also useful for making a ladder board of teams for professional sports. It’s an interesting topic because sport is a popular topic for many people. </a:t>
            </a:r>
            <a:endParaRPr lang="en-AU" sz="2400" b="0" i="0" dirty="0">
              <a:solidFill>
                <a:srgbClr val="000000"/>
              </a:solidFill>
              <a:effectLst/>
              <a:latin typeface="Segoe UI" panose="020B0502040204020203" pitchFamily="34" charset="0"/>
            </a:endParaRPr>
          </a:p>
          <a:p>
            <a:pPr marL="0" indent="0" algn="l" rtl="0" fontAlgn="base">
              <a:buNone/>
            </a:pPr>
            <a:r>
              <a:rPr lang="en-AU" sz="2400" b="0" i="0" dirty="0">
                <a:solidFill>
                  <a:srgbClr val="000000"/>
                </a:solidFill>
                <a:effectLst/>
                <a:latin typeface="Calibri" panose="020F0502020204030204" pitchFamily="34" charset="0"/>
              </a:rPr>
              <a:t> </a:t>
            </a:r>
            <a:endParaRPr lang="en-AU" sz="2400" b="0" i="0" dirty="0">
              <a:solidFill>
                <a:srgbClr val="000000"/>
              </a:solidFill>
              <a:effectLst/>
              <a:latin typeface="Segoe UI" panose="020B0502040204020203" pitchFamily="34" charset="0"/>
            </a:endParaRPr>
          </a:p>
          <a:p>
            <a:pPr algn="l" rtl="0" fontAlgn="base"/>
            <a:r>
              <a:rPr lang="en-AU" sz="2400" b="0" i="0" dirty="0">
                <a:solidFill>
                  <a:srgbClr val="000000"/>
                </a:solidFill>
                <a:effectLst/>
                <a:latin typeface="Calibri" panose="020F0502020204030204" pitchFamily="34" charset="0"/>
              </a:rPr>
              <a:t>This is a reliable way to get research because it’s a sample pf results from a real group of people. There are no bias opinions because every person in year 9 competed the questions. It would be biased if we just got information from a certain group of students but since it’s everyone the answers are not biased. It was also anonymous so people didn’t choose things that would make them look better. </a:t>
            </a:r>
            <a:endParaRPr lang="en-AU" sz="2400" b="0" i="0" dirty="0">
              <a:solidFill>
                <a:srgbClr val="000000"/>
              </a:solidFill>
              <a:effectLst/>
              <a:latin typeface="Segoe UI" panose="020B0502040204020203" pitchFamily="34" charset="0"/>
            </a:endParaRPr>
          </a:p>
          <a:p>
            <a:endParaRPr lang="en-AU" dirty="0"/>
          </a:p>
        </p:txBody>
      </p:sp>
    </p:spTree>
    <p:extLst>
      <p:ext uri="{BB962C8B-B14F-4D97-AF65-F5344CB8AC3E}">
        <p14:creationId xmlns:p14="http://schemas.microsoft.com/office/powerpoint/2010/main" val="3469807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8DDEF-D546-4B80-A307-DBE15C96640B}"/>
              </a:ext>
            </a:extLst>
          </p:cNvPr>
          <p:cNvSpPr>
            <a:spLocks noGrp="1"/>
          </p:cNvSpPr>
          <p:nvPr>
            <p:ph type="title"/>
          </p:nvPr>
        </p:nvSpPr>
        <p:spPr>
          <a:xfrm>
            <a:off x="838200" y="305593"/>
            <a:ext cx="10952480" cy="1325563"/>
          </a:xfrm>
        </p:spPr>
        <p:txBody>
          <a:bodyPr/>
          <a:lstStyle/>
          <a:p>
            <a:r>
              <a:rPr lang="en-US" dirty="0"/>
              <a:t>Categorical results  for the males </a:t>
            </a:r>
            <a:endParaRPr lang="en-AU" dirty="0"/>
          </a:p>
        </p:txBody>
      </p:sp>
      <p:graphicFrame>
        <p:nvGraphicFramePr>
          <p:cNvPr id="8" name="Table 7">
            <a:extLst>
              <a:ext uri="{FF2B5EF4-FFF2-40B4-BE49-F238E27FC236}">
                <a16:creationId xmlns:a16="http://schemas.microsoft.com/office/drawing/2014/main" id="{3D544A2B-BC8D-467C-A840-97AA9A27F842}"/>
              </a:ext>
            </a:extLst>
          </p:cNvPr>
          <p:cNvGraphicFramePr>
            <a:graphicFrameLocks noGrp="1"/>
          </p:cNvGraphicFramePr>
          <p:nvPr>
            <p:extLst>
              <p:ext uri="{D42A27DB-BD31-4B8C-83A1-F6EECF244321}">
                <p14:modId xmlns:p14="http://schemas.microsoft.com/office/powerpoint/2010/main" val="2165527628"/>
              </p:ext>
            </p:extLst>
          </p:nvPr>
        </p:nvGraphicFramePr>
        <p:xfrm>
          <a:off x="8202304" y="1450181"/>
          <a:ext cx="3429000" cy="3075940"/>
        </p:xfrm>
        <a:graphic>
          <a:graphicData uri="http://schemas.openxmlformats.org/drawingml/2006/table">
            <a:tbl>
              <a:tblPr/>
              <a:tblGrid>
                <a:gridCol w="2819400">
                  <a:extLst>
                    <a:ext uri="{9D8B030D-6E8A-4147-A177-3AD203B41FA5}">
                      <a16:colId xmlns:a16="http://schemas.microsoft.com/office/drawing/2014/main" val="3654400631"/>
                    </a:ext>
                  </a:extLst>
                </a:gridCol>
                <a:gridCol w="609600">
                  <a:extLst>
                    <a:ext uri="{9D8B030D-6E8A-4147-A177-3AD203B41FA5}">
                      <a16:colId xmlns:a16="http://schemas.microsoft.com/office/drawing/2014/main" val="3353638752"/>
                    </a:ext>
                  </a:extLst>
                </a:gridCol>
              </a:tblGrid>
              <a:tr h="180975">
                <a:tc>
                  <a:txBody>
                    <a:bodyPr/>
                    <a:lstStyle/>
                    <a:p>
                      <a:pPr algn="l" fontAlgn="b"/>
                      <a:r>
                        <a:rPr lang="en-AU" sz="1100" b="0" i="0" u="none" strike="noStrike">
                          <a:solidFill>
                            <a:srgbClr val="000000"/>
                          </a:solidFill>
                          <a:effectLst/>
                          <a:latin typeface="Calibri" panose="020F0502020204030204" pitchFamily="34" charset="0"/>
                        </a:rPr>
                        <a:t>males favorite sports to watch</a:t>
                      </a:r>
                    </a:p>
                  </a:txBody>
                  <a:tcPr marL="6350" marR="6350" marT="6350" anchor="b">
                    <a:lnL>
                      <a:noFill/>
                    </a:lnL>
                    <a:lnR>
                      <a:noFill/>
                    </a:lnR>
                    <a:lnT>
                      <a:noFill/>
                    </a:lnT>
                    <a:lnB>
                      <a:noFill/>
                    </a:lnB>
                  </a:tcPr>
                </a:tc>
                <a:tc>
                  <a:txBody>
                    <a:bodyPr/>
                    <a:lstStyle/>
                    <a:p>
                      <a:pPr algn="l" fontAlgn="b"/>
                      <a:r>
                        <a:rPr lang="en-AU" sz="1100" b="0" i="0" u="none" strike="noStrike">
                          <a:solidFill>
                            <a:srgbClr val="000000"/>
                          </a:solidFill>
                          <a:effectLst/>
                          <a:latin typeface="Calibri" panose="020F0502020204030204" pitchFamily="34" charset="0"/>
                        </a:rPr>
                        <a:t>frequency</a:t>
                      </a:r>
                    </a:p>
                  </a:txBody>
                  <a:tcPr marL="6350" marR="6350" marT="6350" anchor="b">
                    <a:lnL>
                      <a:noFill/>
                    </a:lnL>
                    <a:lnR>
                      <a:noFill/>
                    </a:lnR>
                    <a:lnT>
                      <a:noFill/>
                    </a:lnT>
                    <a:lnB>
                      <a:noFill/>
                    </a:lnB>
                  </a:tcPr>
                </a:tc>
                <a:extLst>
                  <a:ext uri="{0D108BD9-81ED-4DB2-BD59-A6C34878D82A}">
                    <a16:rowId xmlns:a16="http://schemas.microsoft.com/office/drawing/2014/main" val="2261301271"/>
                  </a:ext>
                </a:extLst>
              </a:tr>
              <a:tr h="180975">
                <a:tc>
                  <a:txBody>
                    <a:bodyPr/>
                    <a:lstStyle/>
                    <a:p>
                      <a:pPr algn="l" fontAlgn="b"/>
                      <a:r>
                        <a:rPr lang="en-AU" sz="1100" b="0" i="0" u="none" strike="noStrike">
                          <a:solidFill>
                            <a:srgbClr val="000000"/>
                          </a:solidFill>
                          <a:effectLst/>
                          <a:latin typeface="Calibri" panose="020F0502020204030204" pitchFamily="34" charset="0"/>
                        </a:rPr>
                        <a:t>AFL</a:t>
                      </a:r>
                    </a:p>
                  </a:txBody>
                  <a:tcPr marL="6350" marR="6350" marT="635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7</a:t>
                      </a:r>
                    </a:p>
                  </a:txBody>
                  <a:tcPr marL="6350" marR="6350" marT="6350" anchor="b">
                    <a:lnL>
                      <a:noFill/>
                    </a:lnL>
                    <a:lnR>
                      <a:noFill/>
                    </a:lnR>
                    <a:lnT>
                      <a:noFill/>
                    </a:lnT>
                    <a:lnB>
                      <a:noFill/>
                    </a:lnB>
                  </a:tcPr>
                </a:tc>
                <a:extLst>
                  <a:ext uri="{0D108BD9-81ED-4DB2-BD59-A6C34878D82A}">
                    <a16:rowId xmlns:a16="http://schemas.microsoft.com/office/drawing/2014/main" val="2847609563"/>
                  </a:ext>
                </a:extLst>
              </a:tr>
              <a:tr h="180975">
                <a:tc>
                  <a:txBody>
                    <a:bodyPr/>
                    <a:lstStyle/>
                    <a:p>
                      <a:pPr algn="l" fontAlgn="b"/>
                      <a:r>
                        <a:rPr lang="en-AU" sz="1100" b="0" i="0" u="none" strike="noStrike">
                          <a:solidFill>
                            <a:srgbClr val="000000"/>
                          </a:solidFill>
                          <a:effectLst/>
                          <a:latin typeface="Calibri" panose="020F0502020204030204" pitchFamily="34" charset="0"/>
                        </a:rPr>
                        <a:t>Basketball</a:t>
                      </a:r>
                    </a:p>
                  </a:txBody>
                  <a:tcPr marL="6350" marR="6350" marT="635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22</a:t>
                      </a:r>
                    </a:p>
                  </a:txBody>
                  <a:tcPr marL="6350" marR="6350" marT="6350" anchor="b">
                    <a:lnL>
                      <a:noFill/>
                    </a:lnL>
                    <a:lnR>
                      <a:noFill/>
                    </a:lnR>
                    <a:lnT>
                      <a:noFill/>
                    </a:lnT>
                    <a:lnB>
                      <a:noFill/>
                    </a:lnB>
                  </a:tcPr>
                </a:tc>
                <a:extLst>
                  <a:ext uri="{0D108BD9-81ED-4DB2-BD59-A6C34878D82A}">
                    <a16:rowId xmlns:a16="http://schemas.microsoft.com/office/drawing/2014/main" val="1131341670"/>
                  </a:ext>
                </a:extLst>
              </a:tr>
              <a:tr h="180975">
                <a:tc>
                  <a:txBody>
                    <a:bodyPr/>
                    <a:lstStyle/>
                    <a:p>
                      <a:pPr algn="l" fontAlgn="b"/>
                      <a:r>
                        <a:rPr lang="en-AU" sz="1100" b="0" i="0" u="none" strike="noStrike">
                          <a:solidFill>
                            <a:srgbClr val="000000"/>
                          </a:solidFill>
                          <a:effectLst/>
                          <a:latin typeface="Calibri" panose="020F0502020204030204" pitchFamily="34" charset="0"/>
                        </a:rPr>
                        <a:t>tennis</a:t>
                      </a:r>
                    </a:p>
                  </a:txBody>
                  <a:tcPr marL="6350" marR="6350" marT="635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4</a:t>
                      </a:r>
                    </a:p>
                  </a:txBody>
                  <a:tcPr marL="6350" marR="6350" marT="6350" anchor="b">
                    <a:lnL>
                      <a:noFill/>
                    </a:lnL>
                    <a:lnR>
                      <a:noFill/>
                    </a:lnR>
                    <a:lnT>
                      <a:noFill/>
                    </a:lnT>
                    <a:lnB>
                      <a:noFill/>
                    </a:lnB>
                  </a:tcPr>
                </a:tc>
                <a:extLst>
                  <a:ext uri="{0D108BD9-81ED-4DB2-BD59-A6C34878D82A}">
                    <a16:rowId xmlns:a16="http://schemas.microsoft.com/office/drawing/2014/main" val="132790877"/>
                  </a:ext>
                </a:extLst>
              </a:tr>
              <a:tr h="0">
                <a:tc>
                  <a:txBody>
                    <a:bodyPr/>
                    <a:lstStyle/>
                    <a:p>
                      <a:pPr algn="l" fontAlgn="b"/>
                      <a:r>
                        <a:rPr lang="en-AU" sz="1100" b="0" i="0" u="none" strike="noStrike">
                          <a:solidFill>
                            <a:srgbClr val="000000"/>
                          </a:solidFill>
                          <a:effectLst/>
                          <a:latin typeface="Calibri" panose="020F0502020204030204" pitchFamily="34" charset="0"/>
                        </a:rPr>
                        <a:t>Rugby</a:t>
                      </a:r>
                    </a:p>
                  </a:txBody>
                  <a:tcPr marL="6350" marR="6350" marT="635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3</a:t>
                      </a:r>
                    </a:p>
                  </a:txBody>
                  <a:tcPr marL="6350" marR="6350" marT="6350" anchor="b">
                    <a:lnL>
                      <a:noFill/>
                    </a:lnL>
                    <a:lnR>
                      <a:noFill/>
                    </a:lnR>
                    <a:lnT>
                      <a:noFill/>
                    </a:lnT>
                    <a:lnB>
                      <a:noFill/>
                    </a:lnB>
                  </a:tcPr>
                </a:tc>
                <a:extLst>
                  <a:ext uri="{0D108BD9-81ED-4DB2-BD59-A6C34878D82A}">
                    <a16:rowId xmlns:a16="http://schemas.microsoft.com/office/drawing/2014/main" val="779650680"/>
                  </a:ext>
                </a:extLst>
              </a:tr>
              <a:tr h="180975">
                <a:tc>
                  <a:txBody>
                    <a:bodyPr/>
                    <a:lstStyle/>
                    <a:p>
                      <a:pPr algn="l" fontAlgn="b"/>
                      <a:r>
                        <a:rPr lang="en-AU" sz="1100" b="0" i="0" u="none" strike="noStrike" dirty="0">
                          <a:solidFill>
                            <a:srgbClr val="000000"/>
                          </a:solidFill>
                          <a:effectLst/>
                          <a:latin typeface="Calibri" panose="020F0502020204030204" pitchFamily="34" charset="0"/>
                        </a:rPr>
                        <a:t>Soccer</a:t>
                      </a:r>
                    </a:p>
                  </a:txBody>
                  <a:tcPr marL="6350" marR="6350" marT="635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10</a:t>
                      </a:r>
                    </a:p>
                  </a:txBody>
                  <a:tcPr marL="6350" marR="6350" marT="6350" anchor="b">
                    <a:lnL>
                      <a:noFill/>
                    </a:lnL>
                    <a:lnR>
                      <a:noFill/>
                    </a:lnR>
                    <a:lnT>
                      <a:noFill/>
                    </a:lnT>
                    <a:lnB>
                      <a:noFill/>
                    </a:lnB>
                  </a:tcPr>
                </a:tc>
                <a:extLst>
                  <a:ext uri="{0D108BD9-81ED-4DB2-BD59-A6C34878D82A}">
                    <a16:rowId xmlns:a16="http://schemas.microsoft.com/office/drawing/2014/main" val="3392686673"/>
                  </a:ext>
                </a:extLst>
              </a:tr>
              <a:tr h="180975">
                <a:tc>
                  <a:txBody>
                    <a:bodyPr/>
                    <a:lstStyle/>
                    <a:p>
                      <a:pPr algn="l" fontAlgn="b"/>
                      <a:r>
                        <a:rPr lang="en-AU" sz="1100" b="0" i="0" u="none" strike="noStrike" dirty="0">
                          <a:solidFill>
                            <a:srgbClr val="000000"/>
                          </a:solidFill>
                          <a:effectLst/>
                          <a:latin typeface="Calibri" panose="020F0502020204030204" pitchFamily="34" charset="0"/>
                        </a:rPr>
                        <a:t>Cricket</a:t>
                      </a:r>
                    </a:p>
                  </a:txBody>
                  <a:tcPr marL="6350" marR="6350" marT="635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4</a:t>
                      </a:r>
                    </a:p>
                  </a:txBody>
                  <a:tcPr marL="6350" marR="6350" marT="6350" anchor="b">
                    <a:lnL>
                      <a:noFill/>
                    </a:lnL>
                    <a:lnR>
                      <a:noFill/>
                    </a:lnR>
                    <a:lnT>
                      <a:noFill/>
                    </a:lnT>
                    <a:lnB>
                      <a:noFill/>
                    </a:lnB>
                  </a:tcPr>
                </a:tc>
                <a:extLst>
                  <a:ext uri="{0D108BD9-81ED-4DB2-BD59-A6C34878D82A}">
                    <a16:rowId xmlns:a16="http://schemas.microsoft.com/office/drawing/2014/main" val="305891072"/>
                  </a:ext>
                </a:extLst>
              </a:tr>
              <a:tr h="180975">
                <a:tc>
                  <a:txBody>
                    <a:bodyPr/>
                    <a:lstStyle/>
                    <a:p>
                      <a:pPr algn="l" fontAlgn="b"/>
                      <a:r>
                        <a:rPr lang="en-AU" sz="1100" b="0" i="0" u="none" strike="noStrike">
                          <a:solidFill>
                            <a:srgbClr val="000000"/>
                          </a:solidFill>
                          <a:effectLst/>
                          <a:latin typeface="Calibri" panose="020F0502020204030204" pitchFamily="34" charset="0"/>
                        </a:rPr>
                        <a:t>Other</a:t>
                      </a:r>
                    </a:p>
                  </a:txBody>
                  <a:tcPr marL="6350" marR="6350" marT="635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17</a:t>
                      </a:r>
                    </a:p>
                  </a:txBody>
                  <a:tcPr marL="6350" marR="6350" marT="6350" anchor="b">
                    <a:lnL>
                      <a:noFill/>
                    </a:lnL>
                    <a:lnR>
                      <a:noFill/>
                    </a:lnR>
                    <a:lnT>
                      <a:noFill/>
                    </a:lnT>
                    <a:lnB>
                      <a:noFill/>
                    </a:lnB>
                  </a:tcPr>
                </a:tc>
                <a:extLst>
                  <a:ext uri="{0D108BD9-81ED-4DB2-BD59-A6C34878D82A}">
                    <a16:rowId xmlns:a16="http://schemas.microsoft.com/office/drawing/2014/main" val="4002941803"/>
                  </a:ext>
                </a:extLst>
              </a:tr>
              <a:tr h="180975">
                <a:tc>
                  <a:txBody>
                    <a:bodyPr/>
                    <a:lstStyle/>
                    <a:p>
                      <a:pPr algn="l" fontAlgn="b"/>
                      <a:r>
                        <a:rPr lang="en-AU" sz="1100" b="0" i="0" u="none" strike="noStrike">
                          <a:solidFill>
                            <a:srgbClr val="000000"/>
                          </a:solidFill>
                          <a:effectLst/>
                          <a:latin typeface="Calibri" panose="020F0502020204030204" pitchFamily="34" charset="0"/>
                        </a:rPr>
                        <a:t>Nothing</a:t>
                      </a:r>
                    </a:p>
                  </a:txBody>
                  <a:tcPr marL="6350" marR="6350" marT="635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6</a:t>
                      </a:r>
                    </a:p>
                  </a:txBody>
                  <a:tcPr marL="6350" marR="6350" marT="6350" anchor="b">
                    <a:lnL>
                      <a:noFill/>
                    </a:lnL>
                    <a:lnR>
                      <a:noFill/>
                    </a:lnR>
                    <a:lnT>
                      <a:noFill/>
                    </a:lnT>
                    <a:lnB>
                      <a:noFill/>
                    </a:lnB>
                  </a:tcPr>
                </a:tc>
                <a:extLst>
                  <a:ext uri="{0D108BD9-81ED-4DB2-BD59-A6C34878D82A}">
                    <a16:rowId xmlns:a16="http://schemas.microsoft.com/office/drawing/2014/main" val="1341154205"/>
                  </a:ext>
                </a:extLst>
              </a:tr>
              <a:tr h="180975">
                <a:tc>
                  <a:txBody>
                    <a:bodyPr/>
                    <a:lstStyle/>
                    <a:p>
                      <a:pPr algn="l" fontAlgn="b"/>
                      <a:endParaRPr lang="en-AU" sz="1100" b="0" i="0" u="none" strike="noStrike">
                        <a:solidFill>
                          <a:srgbClr val="000000"/>
                        </a:solidFill>
                        <a:effectLst/>
                        <a:latin typeface="Calibri" panose="020F0502020204030204" pitchFamily="34" charset="0"/>
                      </a:endParaRPr>
                    </a:p>
                  </a:txBody>
                  <a:tcPr marL="6350" marR="6350" marT="6350" anchor="b">
                    <a:lnL>
                      <a:noFill/>
                    </a:lnL>
                    <a:lnR>
                      <a:noFill/>
                    </a:lnR>
                    <a:lnT>
                      <a:noFill/>
                    </a:lnT>
                    <a:lnB>
                      <a:noFill/>
                    </a:lnB>
                  </a:tcPr>
                </a:tc>
                <a:tc>
                  <a:txBody>
                    <a:bodyPr/>
                    <a:lstStyle/>
                    <a:p>
                      <a:pPr algn="l" fontAlgn="b"/>
                      <a:endParaRPr lang="en-AU" sz="1100" b="0" i="0" u="none" strike="noStrike">
                        <a:solidFill>
                          <a:srgbClr val="000000"/>
                        </a:solidFill>
                        <a:effectLst/>
                        <a:latin typeface="Calibri" panose="020F0502020204030204" pitchFamily="34" charset="0"/>
                      </a:endParaRPr>
                    </a:p>
                  </a:txBody>
                  <a:tcPr marL="6350" marR="6350" marT="6350" anchor="b">
                    <a:lnL>
                      <a:noFill/>
                    </a:lnL>
                    <a:lnR>
                      <a:noFill/>
                    </a:lnR>
                    <a:lnT>
                      <a:noFill/>
                    </a:lnT>
                    <a:lnB>
                      <a:noFill/>
                    </a:lnB>
                  </a:tcPr>
                </a:tc>
                <a:extLst>
                  <a:ext uri="{0D108BD9-81ED-4DB2-BD59-A6C34878D82A}">
                    <a16:rowId xmlns:a16="http://schemas.microsoft.com/office/drawing/2014/main" val="3563727785"/>
                  </a:ext>
                </a:extLst>
              </a:tr>
              <a:tr h="180975">
                <a:tc>
                  <a:txBody>
                    <a:bodyPr/>
                    <a:lstStyle/>
                    <a:p>
                      <a:pPr algn="l" fontAlgn="b"/>
                      <a:endParaRPr lang="en-AU" sz="1100" b="0" i="0" u="none" strike="noStrike">
                        <a:solidFill>
                          <a:srgbClr val="000000"/>
                        </a:solidFill>
                        <a:effectLst/>
                        <a:latin typeface="Calibri" panose="020F0502020204030204" pitchFamily="34" charset="0"/>
                      </a:endParaRPr>
                    </a:p>
                  </a:txBody>
                  <a:tcPr marL="6350" marR="6350" marT="6350" anchor="b">
                    <a:lnL>
                      <a:noFill/>
                    </a:lnL>
                    <a:lnR>
                      <a:noFill/>
                    </a:lnR>
                    <a:lnT>
                      <a:noFill/>
                    </a:lnT>
                    <a:lnB>
                      <a:noFill/>
                    </a:lnB>
                  </a:tcPr>
                </a:tc>
                <a:tc>
                  <a:txBody>
                    <a:bodyPr/>
                    <a:lstStyle/>
                    <a:p>
                      <a:pPr algn="l" fontAlgn="b"/>
                      <a:endParaRPr lang="en-AU" sz="1100" b="0" i="0" u="none" strike="noStrike">
                        <a:solidFill>
                          <a:srgbClr val="000000"/>
                        </a:solidFill>
                        <a:effectLst/>
                        <a:latin typeface="Calibri" panose="020F0502020204030204" pitchFamily="34" charset="0"/>
                      </a:endParaRPr>
                    </a:p>
                  </a:txBody>
                  <a:tcPr marL="6350" marR="6350" marT="6350" anchor="b">
                    <a:lnL>
                      <a:noFill/>
                    </a:lnL>
                    <a:lnR>
                      <a:noFill/>
                    </a:lnR>
                    <a:lnT>
                      <a:noFill/>
                    </a:lnT>
                    <a:lnB>
                      <a:noFill/>
                    </a:lnB>
                  </a:tcPr>
                </a:tc>
                <a:extLst>
                  <a:ext uri="{0D108BD9-81ED-4DB2-BD59-A6C34878D82A}">
                    <a16:rowId xmlns:a16="http://schemas.microsoft.com/office/drawing/2014/main" val="1334344059"/>
                  </a:ext>
                </a:extLst>
              </a:tr>
              <a:tr h="180975">
                <a:tc>
                  <a:txBody>
                    <a:bodyPr/>
                    <a:lstStyle/>
                    <a:p>
                      <a:pPr algn="l" fontAlgn="b"/>
                      <a:endParaRPr lang="en-AU" sz="1100" b="0" i="0" u="none" strike="noStrike">
                        <a:solidFill>
                          <a:srgbClr val="000000"/>
                        </a:solidFill>
                        <a:effectLst/>
                        <a:latin typeface="Calibri" panose="020F0502020204030204" pitchFamily="34" charset="0"/>
                      </a:endParaRPr>
                    </a:p>
                  </a:txBody>
                  <a:tcPr marL="6350" marR="6350" marT="6350" anchor="b">
                    <a:lnL>
                      <a:noFill/>
                    </a:lnL>
                    <a:lnR>
                      <a:noFill/>
                    </a:lnR>
                    <a:lnT>
                      <a:noFill/>
                    </a:lnT>
                    <a:lnB>
                      <a:noFill/>
                    </a:lnB>
                  </a:tcPr>
                </a:tc>
                <a:tc>
                  <a:txBody>
                    <a:bodyPr/>
                    <a:lstStyle/>
                    <a:p>
                      <a:pPr algn="l" fontAlgn="b"/>
                      <a:endParaRPr lang="en-AU" sz="1100" b="0" i="0" u="none" strike="noStrike">
                        <a:solidFill>
                          <a:srgbClr val="000000"/>
                        </a:solidFill>
                        <a:effectLst/>
                        <a:latin typeface="Calibri" panose="020F0502020204030204" pitchFamily="34" charset="0"/>
                      </a:endParaRPr>
                    </a:p>
                  </a:txBody>
                  <a:tcPr marL="6350" marR="6350" marT="6350" anchor="b">
                    <a:lnL>
                      <a:noFill/>
                    </a:lnL>
                    <a:lnR>
                      <a:noFill/>
                    </a:lnR>
                    <a:lnT>
                      <a:noFill/>
                    </a:lnT>
                    <a:lnB>
                      <a:noFill/>
                    </a:lnB>
                  </a:tcPr>
                </a:tc>
                <a:extLst>
                  <a:ext uri="{0D108BD9-81ED-4DB2-BD59-A6C34878D82A}">
                    <a16:rowId xmlns:a16="http://schemas.microsoft.com/office/drawing/2014/main" val="479761237"/>
                  </a:ext>
                </a:extLst>
              </a:tr>
              <a:tr h="180975">
                <a:tc>
                  <a:txBody>
                    <a:bodyPr/>
                    <a:lstStyle/>
                    <a:p>
                      <a:pPr algn="l" fontAlgn="b"/>
                      <a:r>
                        <a:rPr lang="en-AU" sz="1100" b="0" i="0" u="none" strike="noStrike">
                          <a:solidFill>
                            <a:srgbClr val="000000"/>
                          </a:solidFill>
                          <a:effectLst/>
                          <a:latin typeface="Calibri" panose="020F0502020204030204" pitchFamily="34" charset="0"/>
                        </a:rPr>
                        <a:t>mode=basketball</a:t>
                      </a:r>
                    </a:p>
                  </a:txBody>
                  <a:tcPr marL="6350" marR="6350" marT="6350" anchor="b">
                    <a:lnL>
                      <a:noFill/>
                    </a:lnL>
                    <a:lnR>
                      <a:noFill/>
                    </a:lnR>
                    <a:lnT>
                      <a:noFill/>
                    </a:lnT>
                    <a:lnB>
                      <a:noFill/>
                    </a:lnB>
                  </a:tcPr>
                </a:tc>
                <a:tc>
                  <a:txBody>
                    <a:bodyPr/>
                    <a:lstStyle/>
                    <a:p>
                      <a:pPr algn="l" fontAlgn="b"/>
                      <a:endParaRPr lang="en-AU" sz="1100" b="0" i="0" u="none" strike="noStrike">
                        <a:solidFill>
                          <a:srgbClr val="000000"/>
                        </a:solidFill>
                        <a:effectLst/>
                        <a:latin typeface="Calibri" panose="020F0502020204030204" pitchFamily="34" charset="0"/>
                      </a:endParaRPr>
                    </a:p>
                  </a:txBody>
                  <a:tcPr marL="6350" marR="6350" marT="6350" anchor="b">
                    <a:lnL>
                      <a:noFill/>
                    </a:lnL>
                    <a:lnR>
                      <a:noFill/>
                    </a:lnR>
                    <a:lnT>
                      <a:noFill/>
                    </a:lnT>
                    <a:lnB>
                      <a:noFill/>
                    </a:lnB>
                  </a:tcPr>
                </a:tc>
                <a:extLst>
                  <a:ext uri="{0D108BD9-81ED-4DB2-BD59-A6C34878D82A}">
                    <a16:rowId xmlns:a16="http://schemas.microsoft.com/office/drawing/2014/main" val="801071852"/>
                  </a:ext>
                </a:extLst>
              </a:tr>
              <a:tr h="180975">
                <a:tc>
                  <a:txBody>
                    <a:bodyPr/>
                    <a:lstStyle/>
                    <a:p>
                      <a:pPr algn="l" fontAlgn="b"/>
                      <a:endParaRPr lang="en-AU" sz="1100" b="0" i="0" u="none" strike="noStrike">
                        <a:solidFill>
                          <a:srgbClr val="000000"/>
                        </a:solidFill>
                        <a:effectLst/>
                        <a:latin typeface="Calibri" panose="020F0502020204030204" pitchFamily="34" charset="0"/>
                      </a:endParaRPr>
                    </a:p>
                  </a:txBody>
                  <a:tcPr marL="6350" marR="6350" marT="6350" anchor="b">
                    <a:lnL>
                      <a:noFill/>
                    </a:lnL>
                    <a:lnR>
                      <a:noFill/>
                    </a:lnR>
                    <a:lnT>
                      <a:noFill/>
                    </a:lnT>
                    <a:lnB>
                      <a:noFill/>
                    </a:lnB>
                  </a:tcPr>
                </a:tc>
                <a:tc>
                  <a:txBody>
                    <a:bodyPr/>
                    <a:lstStyle/>
                    <a:p>
                      <a:pPr algn="l" fontAlgn="b"/>
                      <a:endParaRPr lang="en-AU" sz="1100" b="0" i="0" u="none" strike="noStrike" dirty="0">
                        <a:solidFill>
                          <a:srgbClr val="000000"/>
                        </a:solidFill>
                        <a:effectLst/>
                        <a:latin typeface="Calibri" panose="020F0502020204030204" pitchFamily="34" charset="0"/>
                      </a:endParaRPr>
                    </a:p>
                  </a:txBody>
                  <a:tcPr marL="6350" marR="6350" marT="6350" anchor="b">
                    <a:lnL>
                      <a:noFill/>
                    </a:lnL>
                    <a:lnR>
                      <a:noFill/>
                    </a:lnR>
                    <a:lnT>
                      <a:noFill/>
                    </a:lnT>
                    <a:lnB>
                      <a:noFill/>
                    </a:lnB>
                  </a:tcPr>
                </a:tc>
                <a:extLst>
                  <a:ext uri="{0D108BD9-81ED-4DB2-BD59-A6C34878D82A}">
                    <a16:rowId xmlns:a16="http://schemas.microsoft.com/office/drawing/2014/main" val="3352134795"/>
                  </a:ext>
                </a:extLst>
              </a:tr>
            </a:tbl>
          </a:graphicData>
        </a:graphic>
      </p:graphicFrame>
      <p:sp>
        <p:nvSpPr>
          <p:cNvPr id="10" name="Content Placeholder 9">
            <a:extLst>
              <a:ext uri="{FF2B5EF4-FFF2-40B4-BE49-F238E27FC236}">
                <a16:creationId xmlns:a16="http://schemas.microsoft.com/office/drawing/2014/main" id="{4D12634D-4081-4A11-82A8-6816F24821D6}"/>
              </a:ext>
            </a:extLst>
          </p:cNvPr>
          <p:cNvSpPr>
            <a:spLocks noGrp="1"/>
          </p:cNvSpPr>
          <p:nvPr>
            <p:ph idx="1"/>
          </p:nvPr>
        </p:nvSpPr>
        <p:spPr/>
        <p:txBody>
          <a:bodyPr>
            <a:normAutofit/>
          </a:bodyPr>
          <a:lstStyle/>
          <a:p>
            <a:r>
              <a:rPr lang="en-US" sz="1600" dirty="0"/>
              <a:t>The results of this data shows that the mode</a:t>
            </a:r>
            <a:r>
              <a:rPr lang="en-AU" sz="1600" dirty="0"/>
              <a:t> was basketball. The sport that was</a:t>
            </a:r>
          </a:p>
          <a:p>
            <a:pPr marL="0" indent="0">
              <a:buNone/>
            </a:pPr>
            <a:r>
              <a:rPr lang="en-AU" sz="1600" dirty="0"/>
              <a:t> chosen the least was rugby.</a:t>
            </a:r>
            <a:endParaRPr lang="en-US" sz="1600" dirty="0"/>
          </a:p>
        </p:txBody>
      </p:sp>
      <p:graphicFrame>
        <p:nvGraphicFramePr>
          <p:cNvPr id="12" name="Table 11">
            <a:extLst>
              <a:ext uri="{FF2B5EF4-FFF2-40B4-BE49-F238E27FC236}">
                <a16:creationId xmlns:a16="http://schemas.microsoft.com/office/drawing/2014/main" id="{EBB761BF-B88D-48AD-BA1D-2F7F3BF37ABF}"/>
              </a:ext>
            </a:extLst>
          </p:cNvPr>
          <p:cNvGraphicFramePr>
            <a:graphicFrameLocks noGrp="1"/>
          </p:cNvGraphicFramePr>
          <p:nvPr>
            <p:extLst>
              <p:ext uri="{D42A27DB-BD31-4B8C-83A1-F6EECF244321}">
                <p14:modId xmlns:p14="http://schemas.microsoft.com/office/powerpoint/2010/main" val="3665972202"/>
              </p:ext>
            </p:extLst>
          </p:nvPr>
        </p:nvGraphicFramePr>
        <p:xfrm>
          <a:off x="304800" y="2917487"/>
          <a:ext cx="3524249" cy="2305172"/>
        </p:xfrm>
        <a:graphic>
          <a:graphicData uri="http://schemas.openxmlformats.org/drawingml/2006/table">
            <a:tbl>
              <a:tblPr/>
              <a:tblGrid>
                <a:gridCol w="626534">
                  <a:extLst>
                    <a:ext uri="{9D8B030D-6E8A-4147-A177-3AD203B41FA5}">
                      <a16:colId xmlns:a16="http://schemas.microsoft.com/office/drawing/2014/main" val="2510239605"/>
                    </a:ext>
                  </a:extLst>
                </a:gridCol>
                <a:gridCol w="2897715">
                  <a:extLst>
                    <a:ext uri="{9D8B030D-6E8A-4147-A177-3AD203B41FA5}">
                      <a16:colId xmlns:a16="http://schemas.microsoft.com/office/drawing/2014/main" val="683356645"/>
                    </a:ext>
                  </a:extLst>
                </a:gridCol>
              </a:tblGrid>
              <a:tr h="122592">
                <a:tc>
                  <a:txBody>
                    <a:bodyPr/>
                    <a:lstStyle/>
                    <a:p>
                      <a:pPr algn="l" fontAlgn="b"/>
                      <a:r>
                        <a:rPr lang="en-AU" sz="1100" b="0" i="0" u="none" strike="noStrike">
                          <a:solidFill>
                            <a:srgbClr val="000000"/>
                          </a:solidFill>
                          <a:effectLst/>
                          <a:latin typeface="Calibri" panose="020F0502020204030204" pitchFamily="34" charset="0"/>
                        </a:rPr>
                        <a:t>AFL</a:t>
                      </a:r>
                    </a:p>
                  </a:txBody>
                  <a:tcPr marL="6350" marR="6350" marT="6350" anchor="b">
                    <a:lnL>
                      <a:noFill/>
                    </a:lnL>
                    <a:lnR>
                      <a:noFill/>
                    </a:lnR>
                    <a:lnT>
                      <a:noFill/>
                    </a:lnT>
                    <a:lnB>
                      <a:noFill/>
                    </a:lnB>
                  </a:tcPr>
                </a:tc>
                <a:tc>
                  <a:txBody>
                    <a:bodyPr/>
                    <a:lstStyle/>
                    <a:p>
                      <a:pPr algn="r" fontAlgn="b"/>
                      <a:r>
                        <a:rPr lang="en-AU" sz="1100" b="0" i="0" u="none" strike="noStrike" dirty="0">
                          <a:solidFill>
                            <a:srgbClr val="000000"/>
                          </a:solidFill>
                          <a:effectLst/>
                          <a:latin typeface="Calibri" panose="020F0502020204030204" pitchFamily="34" charset="0"/>
                        </a:rPr>
                        <a:t>9.60%</a:t>
                      </a:r>
                    </a:p>
                  </a:txBody>
                  <a:tcPr marL="6350" marR="6350" marT="6350" anchor="b">
                    <a:lnL>
                      <a:noFill/>
                    </a:lnL>
                    <a:lnR>
                      <a:noFill/>
                    </a:lnR>
                    <a:lnT>
                      <a:noFill/>
                    </a:lnT>
                    <a:lnB>
                      <a:noFill/>
                    </a:lnB>
                  </a:tcPr>
                </a:tc>
                <a:extLst>
                  <a:ext uri="{0D108BD9-81ED-4DB2-BD59-A6C34878D82A}">
                    <a16:rowId xmlns:a16="http://schemas.microsoft.com/office/drawing/2014/main" val="3956112629"/>
                  </a:ext>
                </a:extLst>
              </a:tr>
              <a:tr h="431231">
                <a:tc>
                  <a:txBody>
                    <a:bodyPr/>
                    <a:lstStyle/>
                    <a:p>
                      <a:pPr algn="l" fontAlgn="b"/>
                      <a:r>
                        <a:rPr lang="en-AU" sz="1100" b="0" i="0" u="none" strike="noStrike">
                          <a:solidFill>
                            <a:srgbClr val="000000"/>
                          </a:solidFill>
                          <a:effectLst/>
                          <a:latin typeface="Calibri" panose="020F0502020204030204" pitchFamily="34" charset="0"/>
                        </a:rPr>
                        <a:t>basketball</a:t>
                      </a:r>
                    </a:p>
                  </a:txBody>
                  <a:tcPr marL="6350" marR="6350" marT="6350" anchor="b">
                    <a:lnL>
                      <a:noFill/>
                    </a:lnL>
                    <a:lnR>
                      <a:noFill/>
                    </a:lnR>
                    <a:lnT>
                      <a:noFill/>
                    </a:lnT>
                    <a:lnB>
                      <a:noFill/>
                    </a:lnB>
                  </a:tcPr>
                </a:tc>
                <a:tc>
                  <a:txBody>
                    <a:bodyPr/>
                    <a:lstStyle/>
                    <a:p>
                      <a:pPr algn="r" fontAlgn="b"/>
                      <a:r>
                        <a:rPr lang="en-AU" sz="1100" b="0" i="0" u="none" strike="noStrike" dirty="0">
                          <a:solidFill>
                            <a:srgbClr val="000000"/>
                          </a:solidFill>
                          <a:effectLst/>
                          <a:latin typeface="Calibri" panose="020F0502020204030204" pitchFamily="34" charset="0"/>
                        </a:rPr>
                        <a:t>30.10%</a:t>
                      </a:r>
                    </a:p>
                  </a:txBody>
                  <a:tcPr marL="6350" marR="6350" marT="6350" anchor="b">
                    <a:lnL>
                      <a:noFill/>
                    </a:lnL>
                    <a:lnR>
                      <a:noFill/>
                    </a:lnR>
                    <a:lnT>
                      <a:noFill/>
                    </a:lnT>
                    <a:lnB>
                      <a:noFill/>
                    </a:lnB>
                  </a:tcPr>
                </a:tc>
                <a:extLst>
                  <a:ext uri="{0D108BD9-81ED-4DB2-BD59-A6C34878D82A}">
                    <a16:rowId xmlns:a16="http://schemas.microsoft.com/office/drawing/2014/main" val="2169237074"/>
                  </a:ext>
                </a:extLst>
              </a:tr>
              <a:tr h="244600">
                <a:tc>
                  <a:txBody>
                    <a:bodyPr/>
                    <a:lstStyle/>
                    <a:p>
                      <a:pPr algn="l" fontAlgn="b"/>
                      <a:r>
                        <a:rPr lang="en-AU" sz="1100" b="0" i="0" u="none" strike="noStrike">
                          <a:solidFill>
                            <a:srgbClr val="000000"/>
                          </a:solidFill>
                          <a:effectLst/>
                          <a:latin typeface="Calibri" panose="020F0502020204030204" pitchFamily="34" charset="0"/>
                        </a:rPr>
                        <a:t>tennis</a:t>
                      </a:r>
                    </a:p>
                  </a:txBody>
                  <a:tcPr marL="6350" marR="6350" marT="635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5.50%</a:t>
                      </a:r>
                    </a:p>
                  </a:txBody>
                  <a:tcPr marL="6350" marR="6350" marT="6350" anchor="b">
                    <a:lnL>
                      <a:noFill/>
                    </a:lnL>
                    <a:lnR>
                      <a:noFill/>
                    </a:lnR>
                    <a:lnT>
                      <a:noFill/>
                    </a:lnT>
                    <a:lnB>
                      <a:noFill/>
                    </a:lnB>
                  </a:tcPr>
                </a:tc>
                <a:extLst>
                  <a:ext uri="{0D108BD9-81ED-4DB2-BD59-A6C34878D82A}">
                    <a16:rowId xmlns:a16="http://schemas.microsoft.com/office/drawing/2014/main" val="1499781078"/>
                  </a:ext>
                </a:extLst>
              </a:tr>
              <a:tr h="244600">
                <a:tc>
                  <a:txBody>
                    <a:bodyPr/>
                    <a:lstStyle/>
                    <a:p>
                      <a:pPr algn="l" fontAlgn="b"/>
                      <a:r>
                        <a:rPr lang="en-AU" sz="1100" b="0" i="0" u="none" strike="noStrike">
                          <a:solidFill>
                            <a:srgbClr val="000000"/>
                          </a:solidFill>
                          <a:effectLst/>
                          <a:latin typeface="Calibri" panose="020F0502020204030204" pitchFamily="34" charset="0"/>
                        </a:rPr>
                        <a:t>rugby</a:t>
                      </a:r>
                    </a:p>
                  </a:txBody>
                  <a:tcPr marL="6350" marR="6350" marT="635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4.10%</a:t>
                      </a:r>
                    </a:p>
                  </a:txBody>
                  <a:tcPr marL="6350" marR="6350" marT="6350" anchor="b">
                    <a:lnL>
                      <a:noFill/>
                    </a:lnL>
                    <a:lnR>
                      <a:noFill/>
                    </a:lnR>
                    <a:lnT>
                      <a:noFill/>
                    </a:lnT>
                    <a:lnB>
                      <a:noFill/>
                    </a:lnB>
                  </a:tcPr>
                </a:tc>
                <a:extLst>
                  <a:ext uri="{0D108BD9-81ED-4DB2-BD59-A6C34878D82A}">
                    <a16:rowId xmlns:a16="http://schemas.microsoft.com/office/drawing/2014/main" val="59506222"/>
                  </a:ext>
                </a:extLst>
              </a:tr>
              <a:tr h="244600">
                <a:tc>
                  <a:txBody>
                    <a:bodyPr/>
                    <a:lstStyle/>
                    <a:p>
                      <a:pPr algn="l" fontAlgn="b"/>
                      <a:r>
                        <a:rPr lang="en-AU" sz="1100" b="0" i="0" u="none" strike="noStrike">
                          <a:solidFill>
                            <a:srgbClr val="000000"/>
                          </a:solidFill>
                          <a:effectLst/>
                          <a:latin typeface="Calibri" panose="020F0502020204030204" pitchFamily="34" charset="0"/>
                        </a:rPr>
                        <a:t>soccer</a:t>
                      </a:r>
                    </a:p>
                  </a:txBody>
                  <a:tcPr marL="6350" marR="6350" marT="635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13.70%</a:t>
                      </a:r>
                    </a:p>
                  </a:txBody>
                  <a:tcPr marL="6350" marR="6350" marT="6350" anchor="b">
                    <a:lnL>
                      <a:noFill/>
                    </a:lnL>
                    <a:lnR>
                      <a:noFill/>
                    </a:lnR>
                    <a:lnT>
                      <a:noFill/>
                    </a:lnT>
                    <a:lnB>
                      <a:noFill/>
                    </a:lnB>
                  </a:tcPr>
                </a:tc>
                <a:extLst>
                  <a:ext uri="{0D108BD9-81ED-4DB2-BD59-A6C34878D82A}">
                    <a16:rowId xmlns:a16="http://schemas.microsoft.com/office/drawing/2014/main" val="2804640440"/>
                  </a:ext>
                </a:extLst>
              </a:tr>
              <a:tr h="244600">
                <a:tc>
                  <a:txBody>
                    <a:bodyPr/>
                    <a:lstStyle/>
                    <a:p>
                      <a:pPr algn="l" fontAlgn="b"/>
                      <a:r>
                        <a:rPr lang="en-AU" sz="1100" b="0" i="0" u="none" strike="noStrike">
                          <a:solidFill>
                            <a:srgbClr val="000000"/>
                          </a:solidFill>
                          <a:effectLst/>
                          <a:latin typeface="Calibri" panose="020F0502020204030204" pitchFamily="34" charset="0"/>
                        </a:rPr>
                        <a:t>cricket</a:t>
                      </a:r>
                    </a:p>
                  </a:txBody>
                  <a:tcPr marL="6350" marR="6350" marT="635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5.40%</a:t>
                      </a:r>
                    </a:p>
                  </a:txBody>
                  <a:tcPr marL="6350" marR="6350" marT="6350" anchor="b">
                    <a:lnL>
                      <a:noFill/>
                    </a:lnL>
                    <a:lnR>
                      <a:noFill/>
                    </a:lnR>
                    <a:lnT>
                      <a:noFill/>
                    </a:lnT>
                    <a:lnB>
                      <a:noFill/>
                    </a:lnB>
                  </a:tcPr>
                </a:tc>
                <a:extLst>
                  <a:ext uri="{0D108BD9-81ED-4DB2-BD59-A6C34878D82A}">
                    <a16:rowId xmlns:a16="http://schemas.microsoft.com/office/drawing/2014/main" val="1680912751"/>
                  </a:ext>
                </a:extLst>
              </a:tr>
              <a:tr h="244600">
                <a:tc>
                  <a:txBody>
                    <a:bodyPr/>
                    <a:lstStyle/>
                    <a:p>
                      <a:pPr algn="l" fontAlgn="b"/>
                      <a:r>
                        <a:rPr lang="en-AU" sz="1100" b="0" i="0" u="none" strike="noStrike">
                          <a:solidFill>
                            <a:srgbClr val="000000"/>
                          </a:solidFill>
                          <a:effectLst/>
                          <a:latin typeface="Calibri" panose="020F0502020204030204" pitchFamily="34" charset="0"/>
                        </a:rPr>
                        <a:t>other</a:t>
                      </a:r>
                    </a:p>
                  </a:txBody>
                  <a:tcPr marL="6350" marR="6350" marT="635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23.30%</a:t>
                      </a:r>
                    </a:p>
                  </a:txBody>
                  <a:tcPr marL="6350" marR="6350" marT="6350" anchor="b">
                    <a:lnL>
                      <a:noFill/>
                    </a:lnL>
                    <a:lnR>
                      <a:noFill/>
                    </a:lnR>
                    <a:lnT>
                      <a:noFill/>
                    </a:lnT>
                    <a:lnB>
                      <a:noFill/>
                    </a:lnB>
                  </a:tcPr>
                </a:tc>
                <a:extLst>
                  <a:ext uri="{0D108BD9-81ED-4DB2-BD59-A6C34878D82A}">
                    <a16:rowId xmlns:a16="http://schemas.microsoft.com/office/drawing/2014/main" val="1081221562"/>
                  </a:ext>
                </a:extLst>
              </a:tr>
              <a:tr h="431231">
                <a:tc>
                  <a:txBody>
                    <a:bodyPr/>
                    <a:lstStyle/>
                    <a:p>
                      <a:pPr algn="l" fontAlgn="b"/>
                      <a:r>
                        <a:rPr lang="en-AU" sz="1100" b="0" i="0" u="none" strike="noStrike">
                          <a:solidFill>
                            <a:srgbClr val="000000"/>
                          </a:solidFill>
                          <a:effectLst/>
                          <a:latin typeface="Calibri" panose="020F0502020204030204" pitchFamily="34" charset="0"/>
                        </a:rPr>
                        <a:t>nothing</a:t>
                      </a:r>
                    </a:p>
                  </a:txBody>
                  <a:tcPr marL="6350" marR="6350" marT="6350" anchor="b">
                    <a:lnL>
                      <a:noFill/>
                    </a:lnL>
                    <a:lnR>
                      <a:noFill/>
                    </a:lnR>
                    <a:lnT>
                      <a:noFill/>
                    </a:lnT>
                    <a:lnB>
                      <a:noFill/>
                    </a:lnB>
                  </a:tcPr>
                </a:tc>
                <a:tc>
                  <a:txBody>
                    <a:bodyPr/>
                    <a:lstStyle/>
                    <a:p>
                      <a:pPr algn="r" fontAlgn="b"/>
                      <a:r>
                        <a:rPr lang="en-AU" sz="1100" b="0" i="0" u="none" strike="noStrike" dirty="0">
                          <a:solidFill>
                            <a:srgbClr val="000000"/>
                          </a:solidFill>
                          <a:effectLst/>
                          <a:latin typeface="Calibri" panose="020F0502020204030204" pitchFamily="34" charset="0"/>
                        </a:rPr>
                        <a:t>8.20%</a:t>
                      </a:r>
                    </a:p>
                  </a:txBody>
                  <a:tcPr marL="6350" marR="6350" marT="6350" anchor="b">
                    <a:lnL>
                      <a:noFill/>
                    </a:lnL>
                    <a:lnR>
                      <a:noFill/>
                    </a:lnR>
                    <a:lnT>
                      <a:noFill/>
                    </a:lnT>
                    <a:lnB>
                      <a:noFill/>
                    </a:lnB>
                  </a:tcPr>
                </a:tc>
                <a:extLst>
                  <a:ext uri="{0D108BD9-81ED-4DB2-BD59-A6C34878D82A}">
                    <a16:rowId xmlns:a16="http://schemas.microsoft.com/office/drawing/2014/main" val="2848914850"/>
                  </a:ext>
                </a:extLst>
              </a:tr>
            </a:tbl>
          </a:graphicData>
        </a:graphic>
      </p:graphicFrame>
      <p:pic>
        <p:nvPicPr>
          <p:cNvPr id="1026" name="Picture 2">
            <a:extLst>
              <a:ext uri="{FF2B5EF4-FFF2-40B4-BE49-F238E27FC236}">
                <a16:creationId xmlns:a16="http://schemas.microsoft.com/office/drawing/2014/main" id="{32DA9CD0-E0B9-480E-B5FA-94E2B82AC9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06553" y="4222346"/>
            <a:ext cx="4256400" cy="23300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4879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F5DB5-AE82-42AB-AD4E-C0B367FFAE36}"/>
              </a:ext>
            </a:extLst>
          </p:cNvPr>
          <p:cNvSpPr>
            <a:spLocks noGrp="1"/>
          </p:cNvSpPr>
          <p:nvPr>
            <p:ph type="title"/>
          </p:nvPr>
        </p:nvSpPr>
        <p:spPr/>
        <p:txBody>
          <a:bodyPr/>
          <a:lstStyle/>
          <a:p>
            <a:r>
              <a:rPr lang="en-US" dirty="0"/>
              <a:t>Categorical results  for the females </a:t>
            </a:r>
            <a:endParaRPr lang="en-AU" dirty="0"/>
          </a:p>
        </p:txBody>
      </p:sp>
      <p:sp>
        <p:nvSpPr>
          <p:cNvPr id="3" name="Content Placeholder 2">
            <a:extLst>
              <a:ext uri="{FF2B5EF4-FFF2-40B4-BE49-F238E27FC236}">
                <a16:creationId xmlns:a16="http://schemas.microsoft.com/office/drawing/2014/main" id="{F63A2916-891A-4B49-BB8B-6EA123CB04D9}"/>
              </a:ext>
            </a:extLst>
          </p:cNvPr>
          <p:cNvSpPr>
            <a:spLocks noGrp="1"/>
          </p:cNvSpPr>
          <p:nvPr>
            <p:ph idx="1"/>
          </p:nvPr>
        </p:nvSpPr>
        <p:spPr/>
        <p:txBody>
          <a:bodyPr>
            <a:normAutofit/>
          </a:bodyPr>
          <a:lstStyle/>
          <a:p>
            <a:r>
              <a:rPr lang="en-US" sz="1600" dirty="0"/>
              <a:t>The result of this data was that the mode was basketball. And the least chosen sport was </a:t>
            </a:r>
          </a:p>
          <a:p>
            <a:pPr marL="0" indent="0">
              <a:buNone/>
            </a:pPr>
            <a:r>
              <a:rPr lang="en-US" sz="1600" dirty="0"/>
              <a:t>boxing. </a:t>
            </a:r>
            <a:endParaRPr lang="en-AU" sz="1600" dirty="0"/>
          </a:p>
        </p:txBody>
      </p:sp>
      <p:graphicFrame>
        <p:nvGraphicFramePr>
          <p:cNvPr id="4" name="Content Placeholder 6">
            <a:extLst>
              <a:ext uri="{FF2B5EF4-FFF2-40B4-BE49-F238E27FC236}">
                <a16:creationId xmlns:a16="http://schemas.microsoft.com/office/drawing/2014/main" id="{6AE445BE-D263-4199-B4CD-6436C1F4419A}"/>
              </a:ext>
            </a:extLst>
          </p:cNvPr>
          <p:cNvGraphicFramePr>
            <a:graphicFrameLocks/>
          </p:cNvGraphicFramePr>
          <p:nvPr>
            <p:extLst>
              <p:ext uri="{D42A27DB-BD31-4B8C-83A1-F6EECF244321}">
                <p14:modId xmlns:p14="http://schemas.microsoft.com/office/powerpoint/2010/main" val="1083760565"/>
              </p:ext>
            </p:extLst>
          </p:nvPr>
        </p:nvGraphicFramePr>
        <p:xfrm>
          <a:off x="8607425" y="1896904"/>
          <a:ext cx="2540000" cy="2856230"/>
        </p:xfrm>
        <a:graphic>
          <a:graphicData uri="http://schemas.openxmlformats.org/drawingml/2006/table">
            <a:tbl>
              <a:tblPr/>
              <a:tblGrid>
                <a:gridCol w="1930400">
                  <a:extLst>
                    <a:ext uri="{9D8B030D-6E8A-4147-A177-3AD203B41FA5}">
                      <a16:colId xmlns:a16="http://schemas.microsoft.com/office/drawing/2014/main" val="2453795169"/>
                    </a:ext>
                  </a:extLst>
                </a:gridCol>
                <a:gridCol w="609600">
                  <a:extLst>
                    <a:ext uri="{9D8B030D-6E8A-4147-A177-3AD203B41FA5}">
                      <a16:colId xmlns:a16="http://schemas.microsoft.com/office/drawing/2014/main" val="2655451457"/>
                    </a:ext>
                  </a:extLst>
                </a:gridCol>
              </a:tblGrid>
              <a:tr h="180975">
                <a:tc>
                  <a:txBody>
                    <a:bodyPr/>
                    <a:lstStyle/>
                    <a:p>
                      <a:pPr algn="l" fontAlgn="b"/>
                      <a:r>
                        <a:rPr lang="en-AU" sz="1100" b="0" i="0" u="none" strike="noStrike">
                          <a:solidFill>
                            <a:srgbClr val="000000"/>
                          </a:solidFill>
                          <a:effectLst/>
                          <a:latin typeface="Calibri" panose="020F0502020204030204" pitchFamily="34" charset="0"/>
                        </a:rPr>
                        <a:t>Females favorite sport to watch</a:t>
                      </a:r>
                    </a:p>
                  </a:txBody>
                  <a:tcPr marL="6350" marR="6350" marT="6350" anchor="b">
                    <a:lnL>
                      <a:noFill/>
                    </a:lnL>
                    <a:lnR>
                      <a:noFill/>
                    </a:lnR>
                    <a:lnT>
                      <a:noFill/>
                    </a:lnT>
                    <a:lnB>
                      <a:noFill/>
                    </a:lnB>
                  </a:tcPr>
                </a:tc>
                <a:tc>
                  <a:txBody>
                    <a:bodyPr/>
                    <a:lstStyle/>
                    <a:p>
                      <a:pPr algn="l" fontAlgn="b"/>
                      <a:r>
                        <a:rPr lang="en-AU" sz="1100" b="0" i="0" u="none" strike="noStrike" dirty="0">
                          <a:solidFill>
                            <a:srgbClr val="000000"/>
                          </a:solidFill>
                          <a:effectLst/>
                          <a:latin typeface="Calibri" panose="020F0502020204030204" pitchFamily="34" charset="0"/>
                        </a:rPr>
                        <a:t>frequency</a:t>
                      </a:r>
                    </a:p>
                  </a:txBody>
                  <a:tcPr marL="6350" marR="6350" marT="6350" anchor="b">
                    <a:lnL>
                      <a:noFill/>
                    </a:lnL>
                    <a:lnR>
                      <a:noFill/>
                    </a:lnR>
                    <a:lnT>
                      <a:noFill/>
                    </a:lnT>
                    <a:lnB>
                      <a:noFill/>
                    </a:lnB>
                  </a:tcPr>
                </a:tc>
                <a:extLst>
                  <a:ext uri="{0D108BD9-81ED-4DB2-BD59-A6C34878D82A}">
                    <a16:rowId xmlns:a16="http://schemas.microsoft.com/office/drawing/2014/main" val="1121922567"/>
                  </a:ext>
                </a:extLst>
              </a:tr>
              <a:tr h="180975">
                <a:tc>
                  <a:txBody>
                    <a:bodyPr/>
                    <a:lstStyle/>
                    <a:p>
                      <a:pPr algn="l" fontAlgn="b"/>
                      <a:r>
                        <a:rPr lang="en-AU" sz="1100" b="0" i="0" u="none" strike="noStrike">
                          <a:solidFill>
                            <a:srgbClr val="000000"/>
                          </a:solidFill>
                          <a:effectLst/>
                          <a:latin typeface="Calibri" panose="020F0502020204030204" pitchFamily="34" charset="0"/>
                        </a:rPr>
                        <a:t>basketball</a:t>
                      </a:r>
                    </a:p>
                  </a:txBody>
                  <a:tcPr marL="6350" marR="6350" marT="635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15</a:t>
                      </a:r>
                    </a:p>
                  </a:txBody>
                  <a:tcPr marL="6350" marR="6350" marT="6350" anchor="b">
                    <a:lnL>
                      <a:noFill/>
                    </a:lnL>
                    <a:lnR>
                      <a:noFill/>
                    </a:lnR>
                    <a:lnT>
                      <a:noFill/>
                    </a:lnT>
                    <a:lnB>
                      <a:noFill/>
                    </a:lnB>
                  </a:tcPr>
                </a:tc>
                <a:extLst>
                  <a:ext uri="{0D108BD9-81ED-4DB2-BD59-A6C34878D82A}">
                    <a16:rowId xmlns:a16="http://schemas.microsoft.com/office/drawing/2014/main" val="455940965"/>
                  </a:ext>
                </a:extLst>
              </a:tr>
              <a:tr h="180975">
                <a:tc>
                  <a:txBody>
                    <a:bodyPr/>
                    <a:lstStyle/>
                    <a:p>
                      <a:pPr algn="l" fontAlgn="b"/>
                      <a:r>
                        <a:rPr lang="en-AU" sz="1100" b="0" i="0" u="none" strike="noStrike">
                          <a:solidFill>
                            <a:srgbClr val="000000"/>
                          </a:solidFill>
                          <a:effectLst/>
                          <a:latin typeface="Calibri" panose="020F0502020204030204" pitchFamily="34" charset="0"/>
                        </a:rPr>
                        <a:t>netball</a:t>
                      </a:r>
                    </a:p>
                  </a:txBody>
                  <a:tcPr marL="6350" marR="6350" marT="635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5</a:t>
                      </a:r>
                    </a:p>
                  </a:txBody>
                  <a:tcPr marL="6350" marR="6350" marT="6350" anchor="b">
                    <a:lnL>
                      <a:noFill/>
                    </a:lnL>
                    <a:lnR>
                      <a:noFill/>
                    </a:lnR>
                    <a:lnT>
                      <a:noFill/>
                    </a:lnT>
                    <a:lnB>
                      <a:noFill/>
                    </a:lnB>
                  </a:tcPr>
                </a:tc>
                <a:extLst>
                  <a:ext uri="{0D108BD9-81ED-4DB2-BD59-A6C34878D82A}">
                    <a16:rowId xmlns:a16="http://schemas.microsoft.com/office/drawing/2014/main" val="3041598551"/>
                  </a:ext>
                </a:extLst>
              </a:tr>
              <a:tr h="180975">
                <a:tc>
                  <a:txBody>
                    <a:bodyPr/>
                    <a:lstStyle/>
                    <a:p>
                      <a:pPr algn="l" fontAlgn="b"/>
                      <a:r>
                        <a:rPr lang="en-AU" sz="1100" b="0" i="0" u="none" strike="noStrike">
                          <a:solidFill>
                            <a:srgbClr val="000000"/>
                          </a:solidFill>
                          <a:effectLst/>
                          <a:latin typeface="Calibri" panose="020F0502020204030204" pitchFamily="34" charset="0"/>
                        </a:rPr>
                        <a:t>AFL</a:t>
                      </a:r>
                    </a:p>
                  </a:txBody>
                  <a:tcPr marL="6350" marR="6350" marT="635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11</a:t>
                      </a:r>
                    </a:p>
                  </a:txBody>
                  <a:tcPr marL="6350" marR="6350" marT="6350" anchor="b">
                    <a:lnL>
                      <a:noFill/>
                    </a:lnL>
                    <a:lnR>
                      <a:noFill/>
                    </a:lnR>
                    <a:lnT>
                      <a:noFill/>
                    </a:lnT>
                    <a:lnB>
                      <a:noFill/>
                    </a:lnB>
                  </a:tcPr>
                </a:tc>
                <a:extLst>
                  <a:ext uri="{0D108BD9-81ED-4DB2-BD59-A6C34878D82A}">
                    <a16:rowId xmlns:a16="http://schemas.microsoft.com/office/drawing/2014/main" val="32552313"/>
                  </a:ext>
                </a:extLst>
              </a:tr>
              <a:tr h="0">
                <a:tc>
                  <a:txBody>
                    <a:bodyPr/>
                    <a:lstStyle/>
                    <a:p>
                      <a:pPr algn="l" fontAlgn="b"/>
                      <a:r>
                        <a:rPr lang="en-AU" sz="1100" b="0" i="0" u="none" strike="noStrike">
                          <a:solidFill>
                            <a:srgbClr val="000000"/>
                          </a:solidFill>
                          <a:effectLst/>
                          <a:latin typeface="Calibri" panose="020F0502020204030204" pitchFamily="34" charset="0"/>
                        </a:rPr>
                        <a:t>tennis</a:t>
                      </a:r>
                    </a:p>
                  </a:txBody>
                  <a:tcPr marL="6350" marR="6350" marT="635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4</a:t>
                      </a:r>
                    </a:p>
                  </a:txBody>
                  <a:tcPr marL="6350" marR="6350" marT="6350" anchor="b">
                    <a:lnL>
                      <a:noFill/>
                    </a:lnL>
                    <a:lnR>
                      <a:noFill/>
                    </a:lnR>
                    <a:lnT>
                      <a:noFill/>
                    </a:lnT>
                    <a:lnB>
                      <a:noFill/>
                    </a:lnB>
                  </a:tcPr>
                </a:tc>
                <a:extLst>
                  <a:ext uri="{0D108BD9-81ED-4DB2-BD59-A6C34878D82A}">
                    <a16:rowId xmlns:a16="http://schemas.microsoft.com/office/drawing/2014/main" val="1833056744"/>
                  </a:ext>
                </a:extLst>
              </a:tr>
              <a:tr h="180975">
                <a:tc>
                  <a:txBody>
                    <a:bodyPr/>
                    <a:lstStyle/>
                    <a:p>
                      <a:pPr algn="l" fontAlgn="b"/>
                      <a:r>
                        <a:rPr lang="en-AU" sz="1100" b="0" i="0" u="none" strike="noStrike">
                          <a:solidFill>
                            <a:srgbClr val="000000"/>
                          </a:solidFill>
                          <a:effectLst/>
                          <a:latin typeface="Calibri" panose="020F0502020204030204" pitchFamily="34" charset="0"/>
                        </a:rPr>
                        <a:t>volleyball</a:t>
                      </a:r>
                    </a:p>
                  </a:txBody>
                  <a:tcPr marL="6350" marR="6350" marT="635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4</a:t>
                      </a:r>
                    </a:p>
                  </a:txBody>
                  <a:tcPr marL="6350" marR="6350" marT="6350" anchor="b">
                    <a:lnL>
                      <a:noFill/>
                    </a:lnL>
                    <a:lnR>
                      <a:noFill/>
                    </a:lnR>
                    <a:lnT>
                      <a:noFill/>
                    </a:lnT>
                    <a:lnB>
                      <a:noFill/>
                    </a:lnB>
                  </a:tcPr>
                </a:tc>
                <a:extLst>
                  <a:ext uri="{0D108BD9-81ED-4DB2-BD59-A6C34878D82A}">
                    <a16:rowId xmlns:a16="http://schemas.microsoft.com/office/drawing/2014/main" val="1001997650"/>
                  </a:ext>
                </a:extLst>
              </a:tr>
              <a:tr h="180975">
                <a:tc>
                  <a:txBody>
                    <a:bodyPr/>
                    <a:lstStyle/>
                    <a:p>
                      <a:pPr algn="l" fontAlgn="b"/>
                      <a:r>
                        <a:rPr lang="en-AU" sz="1100" b="0" i="0" u="none" strike="noStrike">
                          <a:solidFill>
                            <a:srgbClr val="000000"/>
                          </a:solidFill>
                          <a:effectLst/>
                          <a:latin typeface="Calibri" panose="020F0502020204030204" pitchFamily="34" charset="0"/>
                        </a:rPr>
                        <a:t>soccer</a:t>
                      </a:r>
                    </a:p>
                  </a:txBody>
                  <a:tcPr marL="6350" marR="6350" marT="635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3</a:t>
                      </a:r>
                    </a:p>
                  </a:txBody>
                  <a:tcPr marL="6350" marR="6350" marT="6350" anchor="b">
                    <a:lnL>
                      <a:noFill/>
                    </a:lnL>
                    <a:lnR>
                      <a:noFill/>
                    </a:lnR>
                    <a:lnT>
                      <a:noFill/>
                    </a:lnT>
                    <a:lnB>
                      <a:noFill/>
                    </a:lnB>
                  </a:tcPr>
                </a:tc>
                <a:extLst>
                  <a:ext uri="{0D108BD9-81ED-4DB2-BD59-A6C34878D82A}">
                    <a16:rowId xmlns:a16="http://schemas.microsoft.com/office/drawing/2014/main" val="1090982298"/>
                  </a:ext>
                </a:extLst>
              </a:tr>
              <a:tr h="180975">
                <a:tc>
                  <a:txBody>
                    <a:bodyPr/>
                    <a:lstStyle/>
                    <a:p>
                      <a:pPr algn="l" fontAlgn="b"/>
                      <a:r>
                        <a:rPr lang="en-AU" sz="1100" b="0" i="0" u="none" strike="noStrike">
                          <a:solidFill>
                            <a:srgbClr val="000000"/>
                          </a:solidFill>
                          <a:effectLst/>
                          <a:latin typeface="Calibri" panose="020F0502020204030204" pitchFamily="34" charset="0"/>
                        </a:rPr>
                        <a:t>cricket</a:t>
                      </a:r>
                    </a:p>
                  </a:txBody>
                  <a:tcPr marL="6350" marR="6350" marT="635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4</a:t>
                      </a:r>
                    </a:p>
                  </a:txBody>
                  <a:tcPr marL="6350" marR="6350" marT="6350" anchor="b">
                    <a:lnL>
                      <a:noFill/>
                    </a:lnL>
                    <a:lnR>
                      <a:noFill/>
                    </a:lnR>
                    <a:lnT>
                      <a:noFill/>
                    </a:lnT>
                    <a:lnB>
                      <a:noFill/>
                    </a:lnB>
                  </a:tcPr>
                </a:tc>
                <a:extLst>
                  <a:ext uri="{0D108BD9-81ED-4DB2-BD59-A6C34878D82A}">
                    <a16:rowId xmlns:a16="http://schemas.microsoft.com/office/drawing/2014/main" val="3643825125"/>
                  </a:ext>
                </a:extLst>
              </a:tr>
              <a:tr h="180975">
                <a:tc>
                  <a:txBody>
                    <a:bodyPr/>
                    <a:lstStyle/>
                    <a:p>
                      <a:pPr algn="l" fontAlgn="b"/>
                      <a:r>
                        <a:rPr lang="en-AU" sz="1100" b="0" i="0" u="none" strike="noStrike">
                          <a:solidFill>
                            <a:srgbClr val="000000"/>
                          </a:solidFill>
                          <a:effectLst/>
                          <a:latin typeface="Calibri" panose="020F0502020204030204" pitchFamily="34" charset="0"/>
                        </a:rPr>
                        <a:t>boxing</a:t>
                      </a:r>
                    </a:p>
                  </a:txBody>
                  <a:tcPr marL="6350" marR="6350" marT="635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2</a:t>
                      </a:r>
                    </a:p>
                  </a:txBody>
                  <a:tcPr marL="6350" marR="6350" marT="6350" anchor="b">
                    <a:lnL>
                      <a:noFill/>
                    </a:lnL>
                    <a:lnR>
                      <a:noFill/>
                    </a:lnR>
                    <a:lnT>
                      <a:noFill/>
                    </a:lnT>
                    <a:lnB>
                      <a:noFill/>
                    </a:lnB>
                  </a:tcPr>
                </a:tc>
                <a:extLst>
                  <a:ext uri="{0D108BD9-81ED-4DB2-BD59-A6C34878D82A}">
                    <a16:rowId xmlns:a16="http://schemas.microsoft.com/office/drawing/2014/main" val="2030929497"/>
                  </a:ext>
                </a:extLst>
              </a:tr>
              <a:tr h="180975">
                <a:tc>
                  <a:txBody>
                    <a:bodyPr/>
                    <a:lstStyle/>
                    <a:p>
                      <a:pPr algn="l" fontAlgn="b"/>
                      <a:r>
                        <a:rPr lang="en-AU" sz="1100" b="0" i="0" u="none" strike="noStrike">
                          <a:solidFill>
                            <a:srgbClr val="000000"/>
                          </a:solidFill>
                          <a:effectLst/>
                          <a:latin typeface="Calibri" panose="020F0502020204030204" pitchFamily="34" charset="0"/>
                        </a:rPr>
                        <a:t>nothing</a:t>
                      </a:r>
                    </a:p>
                  </a:txBody>
                  <a:tcPr marL="6350" marR="6350" marT="635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8</a:t>
                      </a:r>
                    </a:p>
                  </a:txBody>
                  <a:tcPr marL="6350" marR="6350" marT="6350" anchor="b">
                    <a:lnL>
                      <a:noFill/>
                    </a:lnL>
                    <a:lnR>
                      <a:noFill/>
                    </a:lnR>
                    <a:lnT>
                      <a:noFill/>
                    </a:lnT>
                    <a:lnB>
                      <a:noFill/>
                    </a:lnB>
                  </a:tcPr>
                </a:tc>
                <a:extLst>
                  <a:ext uri="{0D108BD9-81ED-4DB2-BD59-A6C34878D82A}">
                    <a16:rowId xmlns:a16="http://schemas.microsoft.com/office/drawing/2014/main" val="1612734279"/>
                  </a:ext>
                </a:extLst>
              </a:tr>
              <a:tr h="180975">
                <a:tc>
                  <a:txBody>
                    <a:bodyPr/>
                    <a:lstStyle/>
                    <a:p>
                      <a:pPr algn="l" fontAlgn="b"/>
                      <a:r>
                        <a:rPr lang="en-AU" sz="1100" b="0" i="0" u="none" strike="noStrike">
                          <a:solidFill>
                            <a:srgbClr val="000000"/>
                          </a:solidFill>
                          <a:effectLst/>
                          <a:latin typeface="Calibri" panose="020F0502020204030204" pitchFamily="34" charset="0"/>
                        </a:rPr>
                        <a:t>other</a:t>
                      </a:r>
                    </a:p>
                  </a:txBody>
                  <a:tcPr marL="6350" marR="6350" marT="635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8</a:t>
                      </a:r>
                    </a:p>
                  </a:txBody>
                  <a:tcPr marL="6350" marR="6350" marT="6350" anchor="b">
                    <a:lnL>
                      <a:noFill/>
                    </a:lnL>
                    <a:lnR>
                      <a:noFill/>
                    </a:lnR>
                    <a:lnT>
                      <a:noFill/>
                    </a:lnT>
                    <a:lnB>
                      <a:noFill/>
                    </a:lnB>
                  </a:tcPr>
                </a:tc>
                <a:extLst>
                  <a:ext uri="{0D108BD9-81ED-4DB2-BD59-A6C34878D82A}">
                    <a16:rowId xmlns:a16="http://schemas.microsoft.com/office/drawing/2014/main" val="3061301423"/>
                  </a:ext>
                </a:extLst>
              </a:tr>
              <a:tr h="180975">
                <a:tc>
                  <a:txBody>
                    <a:bodyPr/>
                    <a:lstStyle/>
                    <a:p>
                      <a:pPr algn="l" fontAlgn="b"/>
                      <a:endParaRPr lang="en-AU" sz="1100" b="0" i="0" u="none" strike="noStrike">
                        <a:solidFill>
                          <a:srgbClr val="000000"/>
                        </a:solidFill>
                        <a:effectLst/>
                        <a:latin typeface="Calibri" panose="020F0502020204030204" pitchFamily="34" charset="0"/>
                      </a:endParaRPr>
                    </a:p>
                  </a:txBody>
                  <a:tcPr marL="6350" marR="6350" marT="6350" anchor="b">
                    <a:lnL>
                      <a:noFill/>
                    </a:lnL>
                    <a:lnR>
                      <a:noFill/>
                    </a:lnR>
                    <a:lnT>
                      <a:noFill/>
                    </a:lnT>
                    <a:lnB>
                      <a:noFill/>
                    </a:lnB>
                  </a:tcPr>
                </a:tc>
                <a:tc>
                  <a:txBody>
                    <a:bodyPr/>
                    <a:lstStyle/>
                    <a:p>
                      <a:pPr algn="l" fontAlgn="b"/>
                      <a:endParaRPr lang="en-AU" sz="1100" b="0" i="0" u="none" strike="noStrike">
                        <a:solidFill>
                          <a:srgbClr val="000000"/>
                        </a:solidFill>
                        <a:effectLst/>
                        <a:latin typeface="Calibri" panose="020F0502020204030204" pitchFamily="34" charset="0"/>
                      </a:endParaRPr>
                    </a:p>
                  </a:txBody>
                  <a:tcPr marL="6350" marR="6350" marT="6350" anchor="b">
                    <a:lnL>
                      <a:noFill/>
                    </a:lnL>
                    <a:lnR>
                      <a:noFill/>
                    </a:lnR>
                    <a:lnT>
                      <a:noFill/>
                    </a:lnT>
                    <a:lnB>
                      <a:noFill/>
                    </a:lnB>
                  </a:tcPr>
                </a:tc>
                <a:extLst>
                  <a:ext uri="{0D108BD9-81ED-4DB2-BD59-A6C34878D82A}">
                    <a16:rowId xmlns:a16="http://schemas.microsoft.com/office/drawing/2014/main" val="2578574921"/>
                  </a:ext>
                </a:extLst>
              </a:tr>
              <a:tr h="180975">
                <a:tc>
                  <a:txBody>
                    <a:bodyPr/>
                    <a:lstStyle/>
                    <a:p>
                      <a:pPr algn="l" fontAlgn="b"/>
                      <a:r>
                        <a:rPr lang="en-AU" sz="1100" b="0" i="0" u="none" strike="noStrike">
                          <a:solidFill>
                            <a:srgbClr val="000000"/>
                          </a:solidFill>
                          <a:effectLst/>
                          <a:latin typeface="Calibri" panose="020F0502020204030204" pitchFamily="34" charset="0"/>
                        </a:rPr>
                        <a:t>mode= basketball</a:t>
                      </a:r>
                    </a:p>
                  </a:txBody>
                  <a:tcPr marL="6350" marR="6350" marT="6350" anchor="b">
                    <a:lnL>
                      <a:noFill/>
                    </a:lnL>
                    <a:lnR>
                      <a:noFill/>
                    </a:lnR>
                    <a:lnT>
                      <a:noFill/>
                    </a:lnT>
                    <a:lnB>
                      <a:noFill/>
                    </a:lnB>
                  </a:tcPr>
                </a:tc>
                <a:tc>
                  <a:txBody>
                    <a:bodyPr/>
                    <a:lstStyle/>
                    <a:p>
                      <a:pPr algn="l" fontAlgn="b"/>
                      <a:endParaRPr lang="en-AU" sz="1100" b="0" i="0" u="none" strike="noStrike" dirty="0">
                        <a:solidFill>
                          <a:srgbClr val="000000"/>
                        </a:solidFill>
                        <a:effectLst/>
                        <a:latin typeface="Calibri" panose="020F0502020204030204" pitchFamily="34" charset="0"/>
                      </a:endParaRPr>
                    </a:p>
                  </a:txBody>
                  <a:tcPr marL="6350" marR="6350" marT="6350" anchor="b">
                    <a:lnL>
                      <a:noFill/>
                    </a:lnL>
                    <a:lnR>
                      <a:noFill/>
                    </a:lnR>
                    <a:lnT>
                      <a:noFill/>
                    </a:lnT>
                    <a:lnB>
                      <a:noFill/>
                    </a:lnB>
                  </a:tcPr>
                </a:tc>
                <a:extLst>
                  <a:ext uri="{0D108BD9-81ED-4DB2-BD59-A6C34878D82A}">
                    <a16:rowId xmlns:a16="http://schemas.microsoft.com/office/drawing/2014/main" val="3577837580"/>
                  </a:ext>
                </a:extLst>
              </a:tr>
            </a:tbl>
          </a:graphicData>
        </a:graphic>
      </p:graphicFrame>
      <p:pic>
        <p:nvPicPr>
          <p:cNvPr id="2050" name="Picture 2">
            <a:extLst>
              <a:ext uri="{FF2B5EF4-FFF2-40B4-BE49-F238E27FC236}">
                <a16:creationId xmlns:a16="http://schemas.microsoft.com/office/drawing/2014/main" id="{64E6F2C7-3C74-47BF-8952-36BA774FE8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8560" y="3210560"/>
            <a:ext cx="4581525" cy="27622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e 7">
            <a:extLst>
              <a:ext uri="{FF2B5EF4-FFF2-40B4-BE49-F238E27FC236}">
                <a16:creationId xmlns:a16="http://schemas.microsoft.com/office/drawing/2014/main" id="{A1C5DABF-11AF-4850-8086-D7C6739B0093}"/>
              </a:ext>
            </a:extLst>
          </p:cNvPr>
          <p:cNvGraphicFramePr>
            <a:graphicFrameLocks noGrp="1"/>
          </p:cNvGraphicFramePr>
          <p:nvPr>
            <p:extLst>
              <p:ext uri="{D42A27DB-BD31-4B8C-83A1-F6EECF244321}">
                <p14:modId xmlns:p14="http://schemas.microsoft.com/office/powerpoint/2010/main" val="1136849334"/>
              </p:ext>
            </p:extLst>
          </p:nvPr>
        </p:nvGraphicFramePr>
        <p:xfrm>
          <a:off x="1133475" y="3314700"/>
          <a:ext cx="1846136" cy="2799478"/>
        </p:xfrm>
        <a:graphic>
          <a:graphicData uri="http://schemas.openxmlformats.org/drawingml/2006/table">
            <a:tbl>
              <a:tblPr/>
              <a:tblGrid>
                <a:gridCol w="923068">
                  <a:extLst>
                    <a:ext uri="{9D8B030D-6E8A-4147-A177-3AD203B41FA5}">
                      <a16:colId xmlns:a16="http://schemas.microsoft.com/office/drawing/2014/main" val="4066507350"/>
                    </a:ext>
                  </a:extLst>
                </a:gridCol>
                <a:gridCol w="923068">
                  <a:extLst>
                    <a:ext uri="{9D8B030D-6E8A-4147-A177-3AD203B41FA5}">
                      <a16:colId xmlns:a16="http://schemas.microsoft.com/office/drawing/2014/main" val="2717199889"/>
                    </a:ext>
                  </a:extLst>
                </a:gridCol>
              </a:tblGrid>
              <a:tr h="254498">
                <a:tc>
                  <a:txBody>
                    <a:bodyPr/>
                    <a:lstStyle/>
                    <a:p>
                      <a:pPr algn="l" fontAlgn="b"/>
                      <a:endParaRPr lang="en-AU" sz="1100" b="0" i="0" u="none" strike="noStrike">
                        <a:solidFill>
                          <a:srgbClr val="000000"/>
                        </a:solidFill>
                        <a:effectLst/>
                        <a:latin typeface="Calibri" panose="020F0502020204030204" pitchFamily="34" charset="0"/>
                      </a:endParaRPr>
                    </a:p>
                  </a:txBody>
                  <a:tcPr marL="6350" marR="6350" marT="6350" anchor="b">
                    <a:lnL>
                      <a:noFill/>
                    </a:lnL>
                    <a:lnR>
                      <a:noFill/>
                    </a:lnR>
                    <a:lnT>
                      <a:noFill/>
                    </a:lnT>
                    <a:lnB>
                      <a:noFill/>
                    </a:lnB>
                  </a:tcPr>
                </a:tc>
                <a:tc>
                  <a:txBody>
                    <a:bodyPr/>
                    <a:lstStyle/>
                    <a:p>
                      <a:pPr algn="l" fontAlgn="b"/>
                      <a:endParaRPr lang="en-AU" sz="1100" b="0" i="0" u="none" strike="noStrike">
                        <a:solidFill>
                          <a:srgbClr val="000000"/>
                        </a:solidFill>
                        <a:effectLst/>
                        <a:latin typeface="Calibri" panose="020F0502020204030204" pitchFamily="34" charset="0"/>
                      </a:endParaRPr>
                    </a:p>
                  </a:txBody>
                  <a:tcPr marL="6350" marR="6350" marT="6350" anchor="b">
                    <a:lnL>
                      <a:noFill/>
                    </a:lnL>
                    <a:lnR>
                      <a:noFill/>
                    </a:lnR>
                    <a:lnT>
                      <a:noFill/>
                    </a:lnT>
                    <a:lnB>
                      <a:noFill/>
                    </a:lnB>
                  </a:tcPr>
                </a:tc>
                <a:extLst>
                  <a:ext uri="{0D108BD9-81ED-4DB2-BD59-A6C34878D82A}">
                    <a16:rowId xmlns:a16="http://schemas.microsoft.com/office/drawing/2014/main" val="2756742721"/>
                  </a:ext>
                </a:extLst>
              </a:tr>
              <a:tr h="254498">
                <a:tc>
                  <a:txBody>
                    <a:bodyPr/>
                    <a:lstStyle/>
                    <a:p>
                      <a:pPr algn="l" fontAlgn="b"/>
                      <a:r>
                        <a:rPr lang="en-AU" sz="1100" b="0" i="0" u="none" strike="noStrike">
                          <a:solidFill>
                            <a:srgbClr val="000000"/>
                          </a:solidFill>
                          <a:effectLst/>
                          <a:latin typeface="Calibri" panose="020F0502020204030204" pitchFamily="34" charset="0"/>
                        </a:rPr>
                        <a:t>basketball</a:t>
                      </a:r>
                    </a:p>
                  </a:txBody>
                  <a:tcPr marL="6350" marR="6350" marT="635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23%</a:t>
                      </a:r>
                    </a:p>
                  </a:txBody>
                  <a:tcPr marL="6350" marR="6350" marT="6350" anchor="b">
                    <a:lnL>
                      <a:noFill/>
                    </a:lnL>
                    <a:lnR>
                      <a:noFill/>
                    </a:lnR>
                    <a:lnT>
                      <a:noFill/>
                    </a:lnT>
                    <a:lnB>
                      <a:noFill/>
                    </a:lnB>
                  </a:tcPr>
                </a:tc>
                <a:extLst>
                  <a:ext uri="{0D108BD9-81ED-4DB2-BD59-A6C34878D82A}">
                    <a16:rowId xmlns:a16="http://schemas.microsoft.com/office/drawing/2014/main" val="2639387393"/>
                  </a:ext>
                </a:extLst>
              </a:tr>
              <a:tr h="254498">
                <a:tc>
                  <a:txBody>
                    <a:bodyPr/>
                    <a:lstStyle/>
                    <a:p>
                      <a:pPr algn="l" fontAlgn="b"/>
                      <a:r>
                        <a:rPr lang="en-AU" sz="1100" b="0" i="0" u="none" strike="noStrike">
                          <a:solidFill>
                            <a:srgbClr val="000000"/>
                          </a:solidFill>
                          <a:effectLst/>
                          <a:latin typeface="Calibri" panose="020F0502020204030204" pitchFamily="34" charset="0"/>
                        </a:rPr>
                        <a:t>netball</a:t>
                      </a:r>
                    </a:p>
                  </a:txBody>
                  <a:tcPr marL="6350" marR="6350" marT="635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7.80%</a:t>
                      </a:r>
                    </a:p>
                  </a:txBody>
                  <a:tcPr marL="6350" marR="6350" marT="6350" anchor="b">
                    <a:lnL>
                      <a:noFill/>
                    </a:lnL>
                    <a:lnR>
                      <a:noFill/>
                    </a:lnR>
                    <a:lnT>
                      <a:noFill/>
                    </a:lnT>
                    <a:lnB>
                      <a:noFill/>
                    </a:lnB>
                  </a:tcPr>
                </a:tc>
                <a:extLst>
                  <a:ext uri="{0D108BD9-81ED-4DB2-BD59-A6C34878D82A}">
                    <a16:rowId xmlns:a16="http://schemas.microsoft.com/office/drawing/2014/main" val="4135647167"/>
                  </a:ext>
                </a:extLst>
              </a:tr>
              <a:tr h="254498">
                <a:tc>
                  <a:txBody>
                    <a:bodyPr/>
                    <a:lstStyle/>
                    <a:p>
                      <a:pPr algn="l" fontAlgn="b"/>
                      <a:r>
                        <a:rPr lang="en-AU" sz="1100" b="0" i="0" u="none" strike="noStrike">
                          <a:solidFill>
                            <a:srgbClr val="000000"/>
                          </a:solidFill>
                          <a:effectLst/>
                          <a:latin typeface="Calibri" panose="020F0502020204030204" pitchFamily="34" charset="0"/>
                        </a:rPr>
                        <a:t>AFL</a:t>
                      </a:r>
                    </a:p>
                  </a:txBody>
                  <a:tcPr marL="6350" marR="6350" marT="635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17%</a:t>
                      </a:r>
                    </a:p>
                  </a:txBody>
                  <a:tcPr marL="6350" marR="6350" marT="6350" anchor="b">
                    <a:lnL>
                      <a:noFill/>
                    </a:lnL>
                    <a:lnR>
                      <a:noFill/>
                    </a:lnR>
                    <a:lnT>
                      <a:noFill/>
                    </a:lnT>
                    <a:lnB>
                      <a:noFill/>
                    </a:lnB>
                  </a:tcPr>
                </a:tc>
                <a:extLst>
                  <a:ext uri="{0D108BD9-81ED-4DB2-BD59-A6C34878D82A}">
                    <a16:rowId xmlns:a16="http://schemas.microsoft.com/office/drawing/2014/main" val="2375190437"/>
                  </a:ext>
                </a:extLst>
              </a:tr>
              <a:tr h="254498">
                <a:tc>
                  <a:txBody>
                    <a:bodyPr/>
                    <a:lstStyle/>
                    <a:p>
                      <a:pPr algn="l" fontAlgn="b"/>
                      <a:r>
                        <a:rPr lang="en-AU" sz="1100" b="0" i="0" u="none" strike="noStrike">
                          <a:solidFill>
                            <a:srgbClr val="000000"/>
                          </a:solidFill>
                          <a:effectLst/>
                          <a:latin typeface="Calibri" panose="020F0502020204030204" pitchFamily="34" charset="0"/>
                        </a:rPr>
                        <a:t>tennis</a:t>
                      </a:r>
                    </a:p>
                  </a:txBody>
                  <a:tcPr marL="6350" marR="6350" marT="635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6.25%</a:t>
                      </a:r>
                    </a:p>
                  </a:txBody>
                  <a:tcPr marL="6350" marR="6350" marT="6350" anchor="b">
                    <a:lnL>
                      <a:noFill/>
                    </a:lnL>
                    <a:lnR>
                      <a:noFill/>
                    </a:lnR>
                    <a:lnT>
                      <a:noFill/>
                    </a:lnT>
                    <a:lnB>
                      <a:noFill/>
                    </a:lnB>
                  </a:tcPr>
                </a:tc>
                <a:extLst>
                  <a:ext uri="{0D108BD9-81ED-4DB2-BD59-A6C34878D82A}">
                    <a16:rowId xmlns:a16="http://schemas.microsoft.com/office/drawing/2014/main" val="1194427242"/>
                  </a:ext>
                </a:extLst>
              </a:tr>
              <a:tr h="254498">
                <a:tc>
                  <a:txBody>
                    <a:bodyPr/>
                    <a:lstStyle/>
                    <a:p>
                      <a:pPr algn="l" fontAlgn="b"/>
                      <a:r>
                        <a:rPr lang="en-AU" sz="1100" b="0" i="0" u="none" strike="noStrike">
                          <a:solidFill>
                            <a:srgbClr val="000000"/>
                          </a:solidFill>
                          <a:effectLst/>
                          <a:latin typeface="Calibri" panose="020F0502020204030204" pitchFamily="34" charset="0"/>
                        </a:rPr>
                        <a:t>volleyball</a:t>
                      </a:r>
                    </a:p>
                  </a:txBody>
                  <a:tcPr marL="6350" marR="6350" marT="635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6.25%</a:t>
                      </a:r>
                    </a:p>
                  </a:txBody>
                  <a:tcPr marL="6350" marR="6350" marT="6350" anchor="b">
                    <a:lnL>
                      <a:noFill/>
                    </a:lnL>
                    <a:lnR>
                      <a:noFill/>
                    </a:lnR>
                    <a:lnT>
                      <a:noFill/>
                    </a:lnT>
                    <a:lnB>
                      <a:noFill/>
                    </a:lnB>
                  </a:tcPr>
                </a:tc>
                <a:extLst>
                  <a:ext uri="{0D108BD9-81ED-4DB2-BD59-A6C34878D82A}">
                    <a16:rowId xmlns:a16="http://schemas.microsoft.com/office/drawing/2014/main" val="1806874913"/>
                  </a:ext>
                </a:extLst>
              </a:tr>
              <a:tr h="254498">
                <a:tc>
                  <a:txBody>
                    <a:bodyPr/>
                    <a:lstStyle/>
                    <a:p>
                      <a:pPr algn="l" fontAlgn="b"/>
                      <a:r>
                        <a:rPr lang="en-AU" sz="1100" b="0" i="0" u="none" strike="noStrike">
                          <a:solidFill>
                            <a:srgbClr val="000000"/>
                          </a:solidFill>
                          <a:effectLst/>
                          <a:latin typeface="Calibri" panose="020F0502020204030204" pitchFamily="34" charset="0"/>
                        </a:rPr>
                        <a:t>soccer</a:t>
                      </a:r>
                    </a:p>
                  </a:txBody>
                  <a:tcPr marL="6350" marR="6350" marT="635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4.70%</a:t>
                      </a:r>
                    </a:p>
                  </a:txBody>
                  <a:tcPr marL="6350" marR="6350" marT="6350" anchor="b">
                    <a:lnL>
                      <a:noFill/>
                    </a:lnL>
                    <a:lnR>
                      <a:noFill/>
                    </a:lnR>
                    <a:lnT>
                      <a:noFill/>
                    </a:lnT>
                    <a:lnB>
                      <a:noFill/>
                    </a:lnB>
                  </a:tcPr>
                </a:tc>
                <a:extLst>
                  <a:ext uri="{0D108BD9-81ED-4DB2-BD59-A6C34878D82A}">
                    <a16:rowId xmlns:a16="http://schemas.microsoft.com/office/drawing/2014/main" val="2565342760"/>
                  </a:ext>
                </a:extLst>
              </a:tr>
              <a:tr h="254498">
                <a:tc>
                  <a:txBody>
                    <a:bodyPr/>
                    <a:lstStyle/>
                    <a:p>
                      <a:pPr algn="l" fontAlgn="b"/>
                      <a:r>
                        <a:rPr lang="en-AU" sz="1100" b="0" i="0" u="none" strike="noStrike">
                          <a:solidFill>
                            <a:srgbClr val="000000"/>
                          </a:solidFill>
                          <a:effectLst/>
                          <a:latin typeface="Calibri" panose="020F0502020204030204" pitchFamily="34" charset="0"/>
                        </a:rPr>
                        <a:t>cricket</a:t>
                      </a:r>
                    </a:p>
                  </a:txBody>
                  <a:tcPr marL="6350" marR="6350" marT="635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6.25%</a:t>
                      </a:r>
                    </a:p>
                  </a:txBody>
                  <a:tcPr marL="6350" marR="6350" marT="6350" anchor="b">
                    <a:lnL>
                      <a:noFill/>
                    </a:lnL>
                    <a:lnR>
                      <a:noFill/>
                    </a:lnR>
                    <a:lnT>
                      <a:noFill/>
                    </a:lnT>
                    <a:lnB>
                      <a:noFill/>
                    </a:lnB>
                  </a:tcPr>
                </a:tc>
                <a:extLst>
                  <a:ext uri="{0D108BD9-81ED-4DB2-BD59-A6C34878D82A}">
                    <a16:rowId xmlns:a16="http://schemas.microsoft.com/office/drawing/2014/main" val="996826396"/>
                  </a:ext>
                </a:extLst>
              </a:tr>
              <a:tr h="254498">
                <a:tc>
                  <a:txBody>
                    <a:bodyPr/>
                    <a:lstStyle/>
                    <a:p>
                      <a:pPr algn="l" fontAlgn="b"/>
                      <a:r>
                        <a:rPr lang="en-AU" sz="1100" b="0" i="0" u="none" strike="noStrike">
                          <a:solidFill>
                            <a:srgbClr val="000000"/>
                          </a:solidFill>
                          <a:effectLst/>
                          <a:latin typeface="Calibri" panose="020F0502020204030204" pitchFamily="34" charset="0"/>
                        </a:rPr>
                        <a:t>boxing</a:t>
                      </a:r>
                    </a:p>
                  </a:txBody>
                  <a:tcPr marL="6350" marR="6350" marT="635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3.10%</a:t>
                      </a:r>
                    </a:p>
                  </a:txBody>
                  <a:tcPr marL="6350" marR="6350" marT="6350" anchor="b">
                    <a:lnL>
                      <a:noFill/>
                    </a:lnL>
                    <a:lnR>
                      <a:noFill/>
                    </a:lnR>
                    <a:lnT>
                      <a:noFill/>
                    </a:lnT>
                    <a:lnB>
                      <a:noFill/>
                    </a:lnB>
                  </a:tcPr>
                </a:tc>
                <a:extLst>
                  <a:ext uri="{0D108BD9-81ED-4DB2-BD59-A6C34878D82A}">
                    <a16:rowId xmlns:a16="http://schemas.microsoft.com/office/drawing/2014/main" val="3775601178"/>
                  </a:ext>
                </a:extLst>
              </a:tr>
              <a:tr h="254498">
                <a:tc>
                  <a:txBody>
                    <a:bodyPr/>
                    <a:lstStyle/>
                    <a:p>
                      <a:pPr algn="l" fontAlgn="b"/>
                      <a:r>
                        <a:rPr lang="en-AU" sz="1100" b="0" i="0" u="none" strike="noStrike">
                          <a:solidFill>
                            <a:srgbClr val="000000"/>
                          </a:solidFill>
                          <a:effectLst/>
                          <a:latin typeface="Calibri" panose="020F0502020204030204" pitchFamily="34" charset="0"/>
                        </a:rPr>
                        <a:t>nothing</a:t>
                      </a:r>
                    </a:p>
                  </a:txBody>
                  <a:tcPr marL="6350" marR="6350" marT="6350" anchor="b">
                    <a:lnL>
                      <a:noFill/>
                    </a:lnL>
                    <a:lnR>
                      <a:noFill/>
                    </a:lnR>
                    <a:lnT>
                      <a:noFill/>
                    </a:lnT>
                    <a:lnB>
                      <a:noFill/>
                    </a:lnB>
                  </a:tcPr>
                </a:tc>
                <a:tc>
                  <a:txBody>
                    <a:bodyPr/>
                    <a:lstStyle/>
                    <a:p>
                      <a:pPr algn="r" fontAlgn="b"/>
                      <a:r>
                        <a:rPr lang="en-AU" sz="1100" b="0" i="0" u="none" strike="noStrike">
                          <a:solidFill>
                            <a:srgbClr val="000000"/>
                          </a:solidFill>
                          <a:effectLst/>
                          <a:latin typeface="Calibri" panose="020F0502020204030204" pitchFamily="34" charset="0"/>
                        </a:rPr>
                        <a:t>12.50%</a:t>
                      </a:r>
                    </a:p>
                  </a:txBody>
                  <a:tcPr marL="6350" marR="6350" marT="6350" anchor="b">
                    <a:lnL>
                      <a:noFill/>
                    </a:lnL>
                    <a:lnR>
                      <a:noFill/>
                    </a:lnR>
                    <a:lnT>
                      <a:noFill/>
                    </a:lnT>
                    <a:lnB>
                      <a:noFill/>
                    </a:lnB>
                  </a:tcPr>
                </a:tc>
                <a:extLst>
                  <a:ext uri="{0D108BD9-81ED-4DB2-BD59-A6C34878D82A}">
                    <a16:rowId xmlns:a16="http://schemas.microsoft.com/office/drawing/2014/main" val="2662745073"/>
                  </a:ext>
                </a:extLst>
              </a:tr>
              <a:tr h="254498">
                <a:tc>
                  <a:txBody>
                    <a:bodyPr/>
                    <a:lstStyle/>
                    <a:p>
                      <a:pPr algn="l" fontAlgn="b"/>
                      <a:r>
                        <a:rPr lang="en-AU" sz="1100" b="0" i="0" u="none" strike="noStrike">
                          <a:solidFill>
                            <a:srgbClr val="000000"/>
                          </a:solidFill>
                          <a:effectLst/>
                          <a:latin typeface="Calibri" panose="020F0502020204030204" pitchFamily="34" charset="0"/>
                        </a:rPr>
                        <a:t>other</a:t>
                      </a:r>
                    </a:p>
                  </a:txBody>
                  <a:tcPr marL="6350" marR="6350" marT="6350" anchor="b">
                    <a:lnL>
                      <a:noFill/>
                    </a:lnL>
                    <a:lnR>
                      <a:noFill/>
                    </a:lnR>
                    <a:lnT>
                      <a:noFill/>
                    </a:lnT>
                    <a:lnB>
                      <a:noFill/>
                    </a:lnB>
                  </a:tcPr>
                </a:tc>
                <a:tc>
                  <a:txBody>
                    <a:bodyPr/>
                    <a:lstStyle/>
                    <a:p>
                      <a:pPr algn="r" fontAlgn="b"/>
                      <a:r>
                        <a:rPr lang="en-AU" sz="1100" b="0" i="0" u="none" strike="noStrike" dirty="0">
                          <a:solidFill>
                            <a:srgbClr val="000000"/>
                          </a:solidFill>
                          <a:effectLst/>
                          <a:latin typeface="Calibri" panose="020F0502020204030204" pitchFamily="34" charset="0"/>
                        </a:rPr>
                        <a:t>12.50%</a:t>
                      </a:r>
                    </a:p>
                  </a:txBody>
                  <a:tcPr marL="6350" marR="6350" marT="6350" anchor="b">
                    <a:lnL>
                      <a:noFill/>
                    </a:lnL>
                    <a:lnR>
                      <a:noFill/>
                    </a:lnR>
                    <a:lnT>
                      <a:noFill/>
                    </a:lnT>
                    <a:lnB>
                      <a:noFill/>
                    </a:lnB>
                  </a:tcPr>
                </a:tc>
                <a:extLst>
                  <a:ext uri="{0D108BD9-81ED-4DB2-BD59-A6C34878D82A}">
                    <a16:rowId xmlns:a16="http://schemas.microsoft.com/office/drawing/2014/main" val="3854837810"/>
                  </a:ext>
                </a:extLst>
              </a:tr>
            </a:tbl>
          </a:graphicData>
        </a:graphic>
      </p:graphicFrame>
    </p:spTree>
    <p:extLst>
      <p:ext uri="{BB962C8B-B14F-4D97-AF65-F5344CB8AC3E}">
        <p14:creationId xmlns:p14="http://schemas.microsoft.com/office/powerpoint/2010/main" val="930864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B3DB3-C406-465A-9226-13CE16762D75}"/>
              </a:ext>
            </a:extLst>
          </p:cNvPr>
          <p:cNvSpPr>
            <a:spLocks noGrp="1"/>
          </p:cNvSpPr>
          <p:nvPr>
            <p:ph type="title"/>
          </p:nvPr>
        </p:nvSpPr>
        <p:spPr/>
        <p:txBody>
          <a:bodyPr/>
          <a:lstStyle/>
          <a:p>
            <a:r>
              <a:rPr lang="en-US" dirty="0"/>
              <a:t>Numerical Box plots </a:t>
            </a:r>
            <a:endParaRPr lang="en-AU" dirty="0"/>
          </a:p>
        </p:txBody>
      </p:sp>
      <mc:AlternateContent xmlns:mc="http://schemas.openxmlformats.org/markup-compatibility/2006" xmlns:cx1="http://schemas.microsoft.com/office/drawing/2015/9/8/chartex">
        <mc:Choice Requires="cx1">
          <p:graphicFrame>
            <p:nvGraphicFramePr>
              <p:cNvPr id="4" name="Chart 3">
                <a:extLst>
                  <a:ext uri="{FF2B5EF4-FFF2-40B4-BE49-F238E27FC236}">
                    <a16:creationId xmlns:a16="http://schemas.microsoft.com/office/drawing/2014/main" id="{6DA84304-05AF-43CA-8CCB-616B97CFF012}"/>
                  </a:ext>
                </a:extLst>
              </p:cNvPr>
              <p:cNvGraphicFramePr/>
              <p:nvPr>
                <p:extLst>
                  <p:ext uri="{D42A27DB-BD31-4B8C-83A1-F6EECF244321}">
                    <p14:modId xmlns:p14="http://schemas.microsoft.com/office/powerpoint/2010/main" val="972018676"/>
                  </p:ext>
                </p:extLst>
              </p:nvPr>
            </p:nvGraphicFramePr>
            <p:xfrm>
              <a:off x="270599" y="1690688"/>
              <a:ext cx="5412561" cy="3201635"/>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4" name="Chart 3">
                <a:extLst>
                  <a:ext uri="{FF2B5EF4-FFF2-40B4-BE49-F238E27FC236}">
                    <a16:creationId xmlns:a16="http://schemas.microsoft.com/office/drawing/2014/main" id="{6DA84304-05AF-43CA-8CCB-616B97CFF012}"/>
                  </a:ext>
                </a:extLst>
              </p:cNvPr>
              <p:cNvPicPr>
                <a:picLocks noGrp="1" noRot="1" noChangeAspect="1" noMove="1" noResize="1" noEditPoints="1" noAdjustHandles="1" noChangeArrowheads="1" noChangeShapeType="1"/>
              </p:cNvPicPr>
              <p:nvPr/>
            </p:nvPicPr>
            <p:blipFill>
              <a:blip r:embed="rId3"/>
              <a:stretch>
                <a:fillRect/>
              </a:stretch>
            </p:blipFill>
            <p:spPr>
              <a:xfrm>
                <a:off x="270599" y="1690688"/>
                <a:ext cx="5412561" cy="3201635"/>
              </a:xfrm>
              <a:prstGeom prst="rect">
                <a:avLst/>
              </a:prstGeom>
            </p:spPr>
          </p:pic>
        </mc:Fallback>
      </mc:AlternateContent>
      <p:sp>
        <p:nvSpPr>
          <p:cNvPr id="3" name="TextBox 2">
            <a:extLst>
              <a:ext uri="{FF2B5EF4-FFF2-40B4-BE49-F238E27FC236}">
                <a16:creationId xmlns:a16="http://schemas.microsoft.com/office/drawing/2014/main" id="{A35F2DF3-9A05-444C-819D-AF1D430CD5FD}"/>
              </a:ext>
            </a:extLst>
          </p:cNvPr>
          <p:cNvSpPr txBox="1"/>
          <p:nvPr/>
        </p:nvSpPr>
        <p:spPr>
          <a:xfrm>
            <a:off x="941033" y="5246703"/>
            <a:ext cx="3595456" cy="646331"/>
          </a:xfrm>
          <a:prstGeom prst="rect">
            <a:avLst/>
          </a:prstGeom>
          <a:noFill/>
        </p:spPr>
        <p:txBody>
          <a:bodyPr wrap="square" rtlCol="0">
            <a:spAutoFit/>
          </a:bodyPr>
          <a:lstStyle/>
          <a:p>
            <a:r>
              <a:rPr lang="en-US" dirty="0"/>
              <a:t>Blue- Female</a:t>
            </a:r>
          </a:p>
          <a:p>
            <a:r>
              <a:rPr lang="en-US" dirty="0"/>
              <a:t>Orange- Male</a:t>
            </a:r>
            <a:endParaRPr lang="en-AU" dirty="0"/>
          </a:p>
        </p:txBody>
      </p:sp>
      <p:graphicFrame>
        <p:nvGraphicFramePr>
          <p:cNvPr id="8" name="Content Placeholder 7">
            <a:extLst>
              <a:ext uri="{FF2B5EF4-FFF2-40B4-BE49-F238E27FC236}">
                <a16:creationId xmlns:a16="http://schemas.microsoft.com/office/drawing/2014/main" id="{F47A8E8C-6CFE-4247-8055-EA4AA0D5F167}"/>
              </a:ext>
            </a:extLst>
          </p:cNvPr>
          <p:cNvGraphicFramePr>
            <a:graphicFrameLocks noGrp="1"/>
          </p:cNvGraphicFramePr>
          <p:nvPr>
            <p:ph idx="1"/>
            <p:extLst>
              <p:ext uri="{D42A27DB-BD31-4B8C-83A1-F6EECF244321}">
                <p14:modId xmlns:p14="http://schemas.microsoft.com/office/powerpoint/2010/main" val="3605869750"/>
              </p:ext>
            </p:extLst>
          </p:nvPr>
        </p:nvGraphicFramePr>
        <p:xfrm>
          <a:off x="6238043" y="1824476"/>
          <a:ext cx="2559729" cy="3351208"/>
        </p:xfrm>
        <a:graphic>
          <a:graphicData uri="http://schemas.openxmlformats.org/drawingml/2006/table">
            <a:tbl>
              <a:tblPr>
                <a:tableStyleId>{5C22544A-7EE6-4342-B048-85BDC9FD1C3A}</a:tableStyleId>
              </a:tblPr>
              <a:tblGrid>
                <a:gridCol w="853243">
                  <a:extLst>
                    <a:ext uri="{9D8B030D-6E8A-4147-A177-3AD203B41FA5}">
                      <a16:colId xmlns:a16="http://schemas.microsoft.com/office/drawing/2014/main" val="3018353016"/>
                    </a:ext>
                  </a:extLst>
                </a:gridCol>
                <a:gridCol w="853243">
                  <a:extLst>
                    <a:ext uri="{9D8B030D-6E8A-4147-A177-3AD203B41FA5}">
                      <a16:colId xmlns:a16="http://schemas.microsoft.com/office/drawing/2014/main" val="12225258"/>
                    </a:ext>
                  </a:extLst>
                </a:gridCol>
                <a:gridCol w="853243">
                  <a:extLst>
                    <a:ext uri="{9D8B030D-6E8A-4147-A177-3AD203B41FA5}">
                      <a16:colId xmlns:a16="http://schemas.microsoft.com/office/drawing/2014/main" val="1712148340"/>
                    </a:ext>
                  </a:extLst>
                </a:gridCol>
              </a:tblGrid>
              <a:tr h="239372">
                <a:tc>
                  <a:txBody>
                    <a:bodyPr/>
                    <a:lstStyle/>
                    <a:p>
                      <a:pPr algn="l" fontAlgn="b"/>
                      <a:r>
                        <a:rPr lang="en-AU" sz="1100" u="none" strike="noStrike">
                          <a:effectLst/>
                        </a:rPr>
                        <a:t>minimum</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a:effectLst/>
                        </a:rPr>
                        <a:t>0</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a:effectLst/>
                        </a:rPr>
                        <a:t>0</a:t>
                      </a:r>
                      <a:endParaRPr lang="en-AU"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023055556"/>
                  </a:ext>
                </a:extLst>
              </a:tr>
              <a:tr h="239372">
                <a:tc>
                  <a:txBody>
                    <a:bodyPr/>
                    <a:lstStyle/>
                    <a:p>
                      <a:pPr algn="l" fontAlgn="b"/>
                      <a:r>
                        <a:rPr lang="en-AU" sz="1100" u="none" strike="noStrike">
                          <a:effectLst/>
                        </a:rPr>
                        <a:t>Q1</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a:effectLst/>
                        </a:rPr>
                        <a:t>0</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a:effectLst/>
                        </a:rPr>
                        <a:t>1.5</a:t>
                      </a:r>
                      <a:endParaRPr lang="en-AU"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643308081"/>
                  </a:ext>
                </a:extLst>
              </a:tr>
              <a:tr h="239372">
                <a:tc>
                  <a:txBody>
                    <a:bodyPr/>
                    <a:lstStyle/>
                    <a:p>
                      <a:pPr algn="l" fontAlgn="b"/>
                      <a:r>
                        <a:rPr lang="en-AU" sz="1100" u="none" strike="noStrike">
                          <a:effectLst/>
                        </a:rPr>
                        <a:t>medium</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a:effectLst/>
                        </a:rPr>
                        <a:t>1</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a:effectLst/>
                        </a:rPr>
                        <a:t>4</a:t>
                      </a:r>
                      <a:endParaRPr lang="en-AU"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684752848"/>
                  </a:ext>
                </a:extLst>
              </a:tr>
              <a:tr h="239372">
                <a:tc>
                  <a:txBody>
                    <a:bodyPr/>
                    <a:lstStyle/>
                    <a:p>
                      <a:pPr algn="l" fontAlgn="b"/>
                      <a:r>
                        <a:rPr lang="en-AU" sz="1100" u="none" strike="noStrike">
                          <a:effectLst/>
                        </a:rPr>
                        <a:t>Q3</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a:effectLst/>
                        </a:rPr>
                        <a:t>6.5</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a:effectLst/>
                        </a:rPr>
                        <a:t>8</a:t>
                      </a:r>
                      <a:endParaRPr lang="en-AU"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34256920"/>
                  </a:ext>
                </a:extLst>
              </a:tr>
              <a:tr h="239372">
                <a:tc>
                  <a:txBody>
                    <a:bodyPr/>
                    <a:lstStyle/>
                    <a:p>
                      <a:pPr algn="l" fontAlgn="b"/>
                      <a:r>
                        <a:rPr lang="en-AU" sz="1100" u="none" strike="noStrike">
                          <a:effectLst/>
                        </a:rPr>
                        <a:t>maximum</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a:effectLst/>
                        </a:rPr>
                        <a:t>26</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a:effectLst/>
                        </a:rPr>
                        <a:t>25</a:t>
                      </a:r>
                      <a:endParaRPr lang="en-AU"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649881361"/>
                  </a:ext>
                </a:extLst>
              </a:tr>
              <a:tr h="239372">
                <a:tc>
                  <a:txBody>
                    <a:bodyPr/>
                    <a:lstStyle/>
                    <a:p>
                      <a:pPr algn="l" fontAlgn="b"/>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AU"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774407786"/>
                  </a:ext>
                </a:extLst>
              </a:tr>
              <a:tr h="239372">
                <a:tc>
                  <a:txBody>
                    <a:bodyPr/>
                    <a:lstStyle/>
                    <a:p>
                      <a:pPr algn="l" fontAlgn="b"/>
                      <a:r>
                        <a:rPr lang="en-AU" sz="1100" u="none" strike="noStrike">
                          <a:effectLst/>
                        </a:rPr>
                        <a:t>mean</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a:effectLst/>
                        </a:rPr>
                        <a:t>6</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a:effectLst/>
                        </a:rPr>
                        <a:t>6.545455</a:t>
                      </a:r>
                      <a:endParaRPr lang="en-AU"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569432879"/>
                  </a:ext>
                </a:extLst>
              </a:tr>
              <a:tr h="239372">
                <a:tc>
                  <a:txBody>
                    <a:bodyPr/>
                    <a:lstStyle/>
                    <a:p>
                      <a:pPr algn="l" fontAlgn="b"/>
                      <a:r>
                        <a:rPr lang="en-AU" sz="1100" u="none" strike="noStrike">
                          <a:effectLst/>
                        </a:rPr>
                        <a:t>range</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a:effectLst/>
                        </a:rPr>
                        <a:t>26</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a:effectLst/>
                        </a:rPr>
                        <a:t>25</a:t>
                      </a:r>
                      <a:endParaRPr lang="en-AU"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649334647"/>
                  </a:ext>
                </a:extLst>
              </a:tr>
              <a:tr h="239372">
                <a:tc>
                  <a:txBody>
                    <a:bodyPr/>
                    <a:lstStyle/>
                    <a:p>
                      <a:pPr algn="l" fontAlgn="b"/>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AU"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722947945"/>
                  </a:ext>
                </a:extLst>
              </a:tr>
              <a:tr h="239372">
                <a:tc>
                  <a:txBody>
                    <a:bodyPr/>
                    <a:lstStyle/>
                    <a:p>
                      <a:pPr algn="l" fontAlgn="b"/>
                      <a:r>
                        <a:rPr lang="en-AU" sz="1100" u="none" strike="noStrike">
                          <a:effectLst/>
                        </a:rPr>
                        <a:t>IQR</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a:effectLst/>
                        </a:rPr>
                        <a:t>6.5</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a:effectLst/>
                        </a:rPr>
                        <a:t>6.5</a:t>
                      </a:r>
                      <a:endParaRPr lang="en-AU"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940463697"/>
                  </a:ext>
                </a:extLst>
              </a:tr>
              <a:tr h="239372">
                <a:tc>
                  <a:txBody>
                    <a:bodyPr/>
                    <a:lstStyle/>
                    <a:p>
                      <a:pPr algn="l" fontAlgn="b"/>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a:effectLst/>
                        </a:rPr>
                        <a:t>9.75</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a:effectLst/>
                        </a:rPr>
                        <a:t>9.75</a:t>
                      </a:r>
                      <a:endParaRPr lang="en-AU"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762875017"/>
                  </a:ext>
                </a:extLst>
              </a:tr>
              <a:tr h="239372">
                <a:tc>
                  <a:txBody>
                    <a:bodyPr/>
                    <a:lstStyle/>
                    <a:p>
                      <a:pPr algn="l" fontAlgn="b"/>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AU"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386805419"/>
                  </a:ext>
                </a:extLst>
              </a:tr>
              <a:tr h="239372">
                <a:tc>
                  <a:txBody>
                    <a:bodyPr/>
                    <a:lstStyle/>
                    <a:p>
                      <a:pPr algn="l" fontAlgn="b"/>
                      <a:r>
                        <a:rPr lang="en-AU" sz="1100" u="none" strike="noStrike">
                          <a:effectLst/>
                        </a:rPr>
                        <a:t>lower</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a:effectLst/>
                        </a:rPr>
                        <a:t>-9.75</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a:effectLst/>
                        </a:rPr>
                        <a:t>-8.25</a:t>
                      </a:r>
                      <a:endParaRPr lang="en-AU"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825813399"/>
                  </a:ext>
                </a:extLst>
              </a:tr>
              <a:tr h="239372">
                <a:tc>
                  <a:txBody>
                    <a:bodyPr/>
                    <a:lstStyle/>
                    <a:p>
                      <a:pPr algn="l" fontAlgn="b"/>
                      <a:r>
                        <a:rPr lang="en-AU" sz="1100" u="none" strike="noStrike">
                          <a:effectLst/>
                        </a:rPr>
                        <a:t>upper</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a:effectLst/>
                        </a:rPr>
                        <a:t>16.25</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dirty="0">
                          <a:effectLst/>
                        </a:rPr>
                        <a:t>17.75</a:t>
                      </a:r>
                      <a:endParaRPr lang="en-AU"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635062335"/>
                  </a:ext>
                </a:extLst>
              </a:tr>
            </a:tbl>
          </a:graphicData>
        </a:graphic>
      </p:graphicFrame>
      <p:sp>
        <p:nvSpPr>
          <p:cNvPr id="9" name="TextBox 8">
            <a:extLst>
              <a:ext uri="{FF2B5EF4-FFF2-40B4-BE49-F238E27FC236}">
                <a16:creationId xmlns:a16="http://schemas.microsoft.com/office/drawing/2014/main" id="{AA1C1DAE-4BEB-4563-BEF8-5AEC17C9555B}"/>
              </a:ext>
            </a:extLst>
          </p:cNvPr>
          <p:cNvSpPr txBox="1"/>
          <p:nvPr/>
        </p:nvSpPr>
        <p:spPr>
          <a:xfrm>
            <a:off x="7093258" y="1509204"/>
            <a:ext cx="1775534" cy="369332"/>
          </a:xfrm>
          <a:prstGeom prst="rect">
            <a:avLst/>
          </a:prstGeom>
          <a:noFill/>
        </p:spPr>
        <p:txBody>
          <a:bodyPr wrap="square" rtlCol="0">
            <a:spAutoFit/>
          </a:bodyPr>
          <a:lstStyle/>
          <a:p>
            <a:r>
              <a:rPr lang="en-US" dirty="0"/>
              <a:t>Female     Male</a:t>
            </a:r>
            <a:endParaRPr lang="en-AU" dirty="0"/>
          </a:p>
        </p:txBody>
      </p:sp>
    </p:spTree>
    <p:extLst>
      <p:ext uri="{BB962C8B-B14F-4D97-AF65-F5344CB8AC3E}">
        <p14:creationId xmlns:p14="http://schemas.microsoft.com/office/powerpoint/2010/main" val="294505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97C02-7803-4EFA-991B-60A0BBCB08CC}"/>
              </a:ext>
            </a:extLst>
          </p:cNvPr>
          <p:cNvSpPr>
            <a:spLocks noGrp="1"/>
          </p:cNvSpPr>
          <p:nvPr>
            <p:ph type="title"/>
          </p:nvPr>
        </p:nvSpPr>
        <p:spPr/>
        <p:txBody>
          <a:bodyPr/>
          <a:lstStyle/>
          <a:p>
            <a:r>
              <a:rPr lang="en-US" dirty="0"/>
              <a:t>Numerical Graphs</a:t>
            </a:r>
            <a:endParaRPr lang="en-AU" dirty="0"/>
          </a:p>
        </p:txBody>
      </p:sp>
      <p:graphicFrame>
        <p:nvGraphicFramePr>
          <p:cNvPr id="4" name="Content Placeholder 3">
            <a:extLst>
              <a:ext uri="{FF2B5EF4-FFF2-40B4-BE49-F238E27FC236}">
                <a16:creationId xmlns:a16="http://schemas.microsoft.com/office/drawing/2014/main" id="{0C85BE4F-6D7C-44AB-9343-38CB12ED7358}"/>
              </a:ext>
            </a:extLst>
          </p:cNvPr>
          <p:cNvGraphicFramePr>
            <a:graphicFrameLocks noGrp="1"/>
          </p:cNvGraphicFramePr>
          <p:nvPr>
            <p:ph idx="1"/>
            <p:extLst>
              <p:ext uri="{D42A27DB-BD31-4B8C-83A1-F6EECF244321}">
                <p14:modId xmlns:p14="http://schemas.microsoft.com/office/powerpoint/2010/main" val="3546882871"/>
              </p:ext>
            </p:extLst>
          </p:nvPr>
        </p:nvGraphicFramePr>
        <p:xfrm>
          <a:off x="6868013" y="1454856"/>
          <a:ext cx="3342628" cy="3948288"/>
        </p:xfrm>
        <a:graphic>
          <a:graphicData uri="http://schemas.openxmlformats.org/drawingml/2006/table">
            <a:tbl>
              <a:tblPr>
                <a:tableStyleId>{5C22544A-7EE6-4342-B048-85BDC9FD1C3A}</a:tableStyleId>
              </a:tblPr>
              <a:tblGrid>
                <a:gridCol w="990408">
                  <a:extLst>
                    <a:ext uri="{9D8B030D-6E8A-4147-A177-3AD203B41FA5}">
                      <a16:colId xmlns:a16="http://schemas.microsoft.com/office/drawing/2014/main" val="154845638"/>
                    </a:ext>
                  </a:extLst>
                </a:gridCol>
                <a:gridCol w="1167267">
                  <a:extLst>
                    <a:ext uri="{9D8B030D-6E8A-4147-A177-3AD203B41FA5}">
                      <a16:colId xmlns:a16="http://schemas.microsoft.com/office/drawing/2014/main" val="2924303310"/>
                    </a:ext>
                  </a:extLst>
                </a:gridCol>
                <a:gridCol w="1184953">
                  <a:extLst>
                    <a:ext uri="{9D8B030D-6E8A-4147-A177-3AD203B41FA5}">
                      <a16:colId xmlns:a16="http://schemas.microsoft.com/office/drawing/2014/main" val="757553068"/>
                    </a:ext>
                  </a:extLst>
                </a:gridCol>
              </a:tblGrid>
              <a:tr h="329024">
                <a:tc>
                  <a:txBody>
                    <a:bodyPr/>
                    <a:lstStyle/>
                    <a:p>
                      <a:pPr algn="l" fontAlgn="b"/>
                      <a:r>
                        <a:rPr lang="en-AU" sz="1100" u="none" strike="noStrike">
                          <a:effectLst/>
                        </a:rPr>
                        <a:t>Time</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AU" sz="1100" u="none" strike="noStrike">
                          <a:effectLst/>
                        </a:rPr>
                        <a:t>F</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AU" sz="1100" u="none" strike="noStrike">
                          <a:effectLst/>
                        </a:rPr>
                        <a:t>M</a:t>
                      </a:r>
                      <a:endParaRPr lang="en-AU"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048464199"/>
                  </a:ext>
                </a:extLst>
              </a:tr>
              <a:tr h="329024">
                <a:tc>
                  <a:txBody>
                    <a:bodyPr/>
                    <a:lstStyle/>
                    <a:p>
                      <a:pPr algn="r" fontAlgn="b"/>
                      <a:r>
                        <a:rPr lang="en-AU" sz="1100" u="none" strike="noStrike">
                          <a:effectLst/>
                        </a:rPr>
                        <a:t>0</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a:effectLst/>
                        </a:rPr>
                        <a:t>26</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a:effectLst/>
                        </a:rPr>
                        <a:t>25</a:t>
                      </a:r>
                      <a:endParaRPr lang="en-AU"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681642017"/>
                  </a:ext>
                </a:extLst>
              </a:tr>
              <a:tr h="329024">
                <a:tc>
                  <a:txBody>
                    <a:bodyPr/>
                    <a:lstStyle/>
                    <a:p>
                      <a:pPr algn="r" fontAlgn="b"/>
                      <a:r>
                        <a:rPr lang="en-AU" sz="1100" u="none" strike="noStrike">
                          <a:effectLst/>
                        </a:rPr>
                        <a:t>1</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a:effectLst/>
                        </a:rPr>
                        <a:t>23</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a:effectLst/>
                        </a:rPr>
                        <a:t>11</a:t>
                      </a:r>
                      <a:endParaRPr lang="en-AU"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716861223"/>
                  </a:ext>
                </a:extLst>
              </a:tr>
              <a:tr h="329024">
                <a:tc>
                  <a:txBody>
                    <a:bodyPr/>
                    <a:lstStyle/>
                    <a:p>
                      <a:pPr algn="r" fontAlgn="b"/>
                      <a:r>
                        <a:rPr lang="en-AU" sz="1100" u="none" strike="noStrike">
                          <a:effectLst/>
                        </a:rPr>
                        <a:t>2</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a:effectLst/>
                        </a:rPr>
                        <a:t>10</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a:effectLst/>
                        </a:rPr>
                        <a:t>8</a:t>
                      </a:r>
                      <a:endParaRPr lang="en-AU"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540175376"/>
                  </a:ext>
                </a:extLst>
              </a:tr>
              <a:tr h="329024">
                <a:tc>
                  <a:txBody>
                    <a:bodyPr/>
                    <a:lstStyle/>
                    <a:p>
                      <a:pPr algn="r" fontAlgn="b"/>
                      <a:r>
                        <a:rPr lang="en-AU" sz="1100" u="none" strike="noStrike">
                          <a:effectLst/>
                        </a:rPr>
                        <a:t>3</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a:effectLst/>
                        </a:rPr>
                        <a:t>3</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a:effectLst/>
                        </a:rPr>
                        <a:t>8</a:t>
                      </a:r>
                      <a:endParaRPr lang="en-AU"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995088432"/>
                  </a:ext>
                </a:extLst>
              </a:tr>
              <a:tr h="329024">
                <a:tc>
                  <a:txBody>
                    <a:bodyPr/>
                    <a:lstStyle/>
                    <a:p>
                      <a:pPr algn="r" fontAlgn="b"/>
                      <a:r>
                        <a:rPr lang="en-AU" sz="1100" u="none" strike="noStrike">
                          <a:effectLst/>
                        </a:rPr>
                        <a:t>4</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a:effectLst/>
                        </a:rPr>
                        <a:t>2</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a:effectLst/>
                        </a:rPr>
                        <a:t>4</a:t>
                      </a:r>
                      <a:endParaRPr lang="en-AU"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291648343"/>
                  </a:ext>
                </a:extLst>
              </a:tr>
              <a:tr h="329024">
                <a:tc>
                  <a:txBody>
                    <a:bodyPr/>
                    <a:lstStyle/>
                    <a:p>
                      <a:pPr algn="r" fontAlgn="b"/>
                      <a:r>
                        <a:rPr lang="en-AU" sz="1100" u="none" strike="noStrike">
                          <a:effectLst/>
                        </a:rPr>
                        <a:t>5</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a:effectLst/>
                        </a:rPr>
                        <a:t>1</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a:effectLst/>
                        </a:rPr>
                        <a:t>8</a:t>
                      </a:r>
                      <a:endParaRPr lang="en-AU"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808978825"/>
                  </a:ext>
                </a:extLst>
              </a:tr>
              <a:tr h="329024">
                <a:tc>
                  <a:txBody>
                    <a:bodyPr/>
                    <a:lstStyle/>
                    <a:p>
                      <a:pPr algn="r" fontAlgn="b"/>
                      <a:r>
                        <a:rPr lang="en-AU" sz="1100" u="none" strike="noStrike">
                          <a:effectLst/>
                        </a:rPr>
                        <a:t>6</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a:effectLst/>
                        </a:rPr>
                        <a:t>1</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a:effectLst/>
                        </a:rPr>
                        <a:t>0</a:t>
                      </a:r>
                      <a:endParaRPr lang="en-AU"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671053492"/>
                  </a:ext>
                </a:extLst>
              </a:tr>
              <a:tr h="329024">
                <a:tc>
                  <a:txBody>
                    <a:bodyPr/>
                    <a:lstStyle/>
                    <a:p>
                      <a:pPr algn="r" fontAlgn="b"/>
                      <a:r>
                        <a:rPr lang="en-AU" sz="1100" u="none" strike="noStrike">
                          <a:effectLst/>
                        </a:rPr>
                        <a:t>7</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a:effectLst/>
                        </a:rPr>
                        <a:t>0</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a:effectLst/>
                        </a:rPr>
                        <a:t>2</a:t>
                      </a:r>
                      <a:endParaRPr lang="en-AU"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669470823"/>
                  </a:ext>
                </a:extLst>
              </a:tr>
              <a:tr h="329024">
                <a:tc>
                  <a:txBody>
                    <a:bodyPr/>
                    <a:lstStyle/>
                    <a:p>
                      <a:pPr algn="r" fontAlgn="b"/>
                      <a:r>
                        <a:rPr lang="en-AU" sz="1100" u="none" strike="noStrike">
                          <a:effectLst/>
                        </a:rPr>
                        <a:t>8</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a:effectLst/>
                        </a:rPr>
                        <a:t>0</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a:effectLst/>
                        </a:rPr>
                        <a:t>1</a:t>
                      </a:r>
                      <a:endParaRPr lang="en-AU"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916993638"/>
                  </a:ext>
                </a:extLst>
              </a:tr>
              <a:tr h="329024">
                <a:tc>
                  <a:txBody>
                    <a:bodyPr/>
                    <a:lstStyle/>
                    <a:p>
                      <a:pPr algn="r" fontAlgn="b"/>
                      <a:r>
                        <a:rPr lang="en-AU" sz="1100" u="none" strike="noStrike">
                          <a:effectLst/>
                        </a:rPr>
                        <a:t>9</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a:effectLst/>
                        </a:rPr>
                        <a:t>0</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a:effectLst/>
                        </a:rPr>
                        <a:t>1</a:t>
                      </a:r>
                      <a:endParaRPr lang="en-AU"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164314318"/>
                  </a:ext>
                </a:extLst>
              </a:tr>
              <a:tr h="329024">
                <a:tc>
                  <a:txBody>
                    <a:bodyPr/>
                    <a:lstStyle/>
                    <a:p>
                      <a:pPr algn="r" fontAlgn="b"/>
                      <a:r>
                        <a:rPr lang="en-AU" sz="1100" u="none" strike="noStrike">
                          <a:effectLst/>
                        </a:rPr>
                        <a:t>10</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a:effectLst/>
                        </a:rPr>
                        <a:t>0</a:t>
                      </a:r>
                      <a:endParaRPr lang="en-AU"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AU" sz="1100" u="none" strike="noStrike" dirty="0">
                          <a:effectLst/>
                        </a:rPr>
                        <a:t>4</a:t>
                      </a:r>
                      <a:endParaRPr lang="en-AU"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649126117"/>
                  </a:ext>
                </a:extLst>
              </a:tr>
            </a:tbl>
          </a:graphicData>
        </a:graphic>
      </p:graphicFrame>
      <p:pic>
        <p:nvPicPr>
          <p:cNvPr id="6" name="Graphic 5">
            <a:extLst>
              <a:ext uri="{FF2B5EF4-FFF2-40B4-BE49-F238E27FC236}">
                <a16:creationId xmlns:a16="http://schemas.microsoft.com/office/drawing/2014/main" id="{934946E6-CD3C-40CD-B852-6BEEFA18F0F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2475" y="1794699"/>
            <a:ext cx="5475094" cy="3268601"/>
          </a:xfrm>
          <a:prstGeom prst="rect">
            <a:avLst/>
          </a:prstGeom>
        </p:spPr>
      </p:pic>
    </p:spTree>
    <p:extLst>
      <p:ext uri="{BB962C8B-B14F-4D97-AF65-F5344CB8AC3E}">
        <p14:creationId xmlns:p14="http://schemas.microsoft.com/office/powerpoint/2010/main" val="375310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D8338-7AAE-4CF2-BCE8-F3DAF2D889B6}"/>
              </a:ext>
            </a:extLst>
          </p:cNvPr>
          <p:cNvSpPr>
            <a:spLocks noGrp="1"/>
          </p:cNvSpPr>
          <p:nvPr>
            <p:ph type="title"/>
          </p:nvPr>
        </p:nvSpPr>
        <p:spPr/>
        <p:txBody>
          <a:bodyPr/>
          <a:lstStyle/>
          <a:p>
            <a:r>
              <a:rPr lang="en-US" dirty="0"/>
              <a:t>Discussing Results- categorical</a:t>
            </a:r>
            <a:endParaRPr lang="en-AU" dirty="0"/>
          </a:p>
        </p:txBody>
      </p:sp>
      <p:sp>
        <p:nvSpPr>
          <p:cNvPr id="3" name="Content Placeholder 2">
            <a:extLst>
              <a:ext uri="{FF2B5EF4-FFF2-40B4-BE49-F238E27FC236}">
                <a16:creationId xmlns:a16="http://schemas.microsoft.com/office/drawing/2014/main" id="{E5E4B74F-6A85-4662-ABE3-90C079B9F1C5}"/>
              </a:ext>
            </a:extLst>
          </p:cNvPr>
          <p:cNvSpPr>
            <a:spLocks noGrp="1"/>
          </p:cNvSpPr>
          <p:nvPr>
            <p:ph idx="1"/>
          </p:nvPr>
        </p:nvSpPr>
        <p:spPr/>
        <p:txBody>
          <a:bodyPr/>
          <a:lstStyle/>
          <a:p>
            <a:r>
              <a:rPr lang="en-US" dirty="0"/>
              <a:t>In our data an outlier was marble racing, I was surprised by this because it’s not a common sport to watch and we didn’t know it was a sport. In the female is  positively skewed and in the male data it is bi-modal. Basketball was the mode for females and males. We had 3 non binary people which is not enough to get results so we left it out.</a:t>
            </a:r>
            <a:endParaRPr lang="en-AU" dirty="0"/>
          </a:p>
        </p:txBody>
      </p:sp>
      <p:graphicFrame>
        <p:nvGraphicFramePr>
          <p:cNvPr id="4" name="Chart 3">
            <a:extLst>
              <a:ext uri="{FF2B5EF4-FFF2-40B4-BE49-F238E27FC236}">
                <a16:creationId xmlns:a16="http://schemas.microsoft.com/office/drawing/2014/main" id="{376D8E5B-9775-4267-A9CD-A07A6D35B2C1}"/>
              </a:ext>
            </a:extLst>
          </p:cNvPr>
          <p:cNvGraphicFramePr>
            <a:graphicFrameLocks/>
          </p:cNvGraphicFramePr>
          <p:nvPr>
            <p:extLst>
              <p:ext uri="{D42A27DB-BD31-4B8C-83A1-F6EECF244321}">
                <p14:modId xmlns:p14="http://schemas.microsoft.com/office/powerpoint/2010/main" val="115674435"/>
              </p:ext>
            </p:extLst>
          </p:nvPr>
        </p:nvGraphicFramePr>
        <p:xfrm>
          <a:off x="320675" y="4546600"/>
          <a:ext cx="2927350" cy="21304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93FF5B25-D7ED-4DC6-B00E-F85C19613873}"/>
              </a:ext>
            </a:extLst>
          </p:cNvPr>
          <p:cNvGraphicFramePr>
            <a:graphicFrameLocks/>
          </p:cNvGraphicFramePr>
          <p:nvPr>
            <p:extLst>
              <p:ext uri="{D42A27DB-BD31-4B8C-83A1-F6EECF244321}">
                <p14:modId xmlns:p14="http://schemas.microsoft.com/office/powerpoint/2010/main" val="1194476171"/>
              </p:ext>
            </p:extLst>
          </p:nvPr>
        </p:nvGraphicFramePr>
        <p:xfrm>
          <a:off x="3369923" y="4660081"/>
          <a:ext cx="3533562" cy="2016944"/>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C7F505BF-7A41-4D58-9D93-D9546DDCFCE1}"/>
              </a:ext>
            </a:extLst>
          </p:cNvPr>
          <p:cNvSpPr txBox="1"/>
          <p:nvPr/>
        </p:nvSpPr>
        <p:spPr>
          <a:xfrm>
            <a:off x="452063" y="4546600"/>
            <a:ext cx="1150706" cy="369332"/>
          </a:xfrm>
          <a:prstGeom prst="rect">
            <a:avLst/>
          </a:prstGeom>
          <a:noFill/>
        </p:spPr>
        <p:txBody>
          <a:bodyPr wrap="square" rtlCol="0">
            <a:spAutoFit/>
          </a:bodyPr>
          <a:lstStyle/>
          <a:p>
            <a:r>
              <a:rPr lang="en-US" dirty="0"/>
              <a:t>Female</a:t>
            </a:r>
            <a:endParaRPr lang="en-AU" dirty="0"/>
          </a:p>
        </p:txBody>
      </p:sp>
      <p:sp>
        <p:nvSpPr>
          <p:cNvPr id="7" name="TextBox 6">
            <a:extLst>
              <a:ext uri="{FF2B5EF4-FFF2-40B4-BE49-F238E27FC236}">
                <a16:creationId xmlns:a16="http://schemas.microsoft.com/office/drawing/2014/main" id="{900B6117-7E38-4261-B2EC-2776279F2D98}"/>
              </a:ext>
            </a:extLst>
          </p:cNvPr>
          <p:cNvSpPr txBox="1"/>
          <p:nvPr/>
        </p:nvSpPr>
        <p:spPr>
          <a:xfrm>
            <a:off x="3893906" y="4915932"/>
            <a:ext cx="708916" cy="369332"/>
          </a:xfrm>
          <a:prstGeom prst="rect">
            <a:avLst/>
          </a:prstGeom>
          <a:noFill/>
        </p:spPr>
        <p:txBody>
          <a:bodyPr wrap="square" rtlCol="0">
            <a:spAutoFit/>
          </a:bodyPr>
          <a:lstStyle/>
          <a:p>
            <a:r>
              <a:rPr lang="en-US" dirty="0"/>
              <a:t>Male</a:t>
            </a:r>
            <a:endParaRPr lang="en-AU" dirty="0"/>
          </a:p>
        </p:txBody>
      </p:sp>
    </p:spTree>
    <p:extLst>
      <p:ext uri="{BB962C8B-B14F-4D97-AF65-F5344CB8AC3E}">
        <p14:creationId xmlns:p14="http://schemas.microsoft.com/office/powerpoint/2010/main" val="889637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97C02-7803-4EFA-991B-60A0BBCB08CC}"/>
              </a:ext>
            </a:extLst>
          </p:cNvPr>
          <p:cNvSpPr>
            <a:spLocks noGrp="1"/>
          </p:cNvSpPr>
          <p:nvPr>
            <p:ph type="title"/>
          </p:nvPr>
        </p:nvSpPr>
        <p:spPr/>
        <p:txBody>
          <a:bodyPr/>
          <a:lstStyle/>
          <a:p>
            <a:r>
              <a:rPr lang="en-US" dirty="0"/>
              <a:t>Discussing- numerical</a:t>
            </a:r>
            <a:endParaRPr lang="en-AU" dirty="0"/>
          </a:p>
        </p:txBody>
      </p:sp>
      <p:pic>
        <p:nvPicPr>
          <p:cNvPr id="6" name="Graphic 5">
            <a:extLst>
              <a:ext uri="{FF2B5EF4-FFF2-40B4-BE49-F238E27FC236}">
                <a16:creationId xmlns:a16="http://schemas.microsoft.com/office/drawing/2014/main" id="{934946E6-CD3C-40CD-B852-6BEEFA18F0F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36305" y="4058293"/>
            <a:ext cx="4264918" cy="2546132"/>
          </a:xfrm>
          <a:prstGeom prst="rect">
            <a:avLst/>
          </a:prstGeom>
        </p:spPr>
      </p:pic>
      <p:sp>
        <p:nvSpPr>
          <p:cNvPr id="5" name="Content Placeholder 4">
            <a:extLst>
              <a:ext uri="{FF2B5EF4-FFF2-40B4-BE49-F238E27FC236}">
                <a16:creationId xmlns:a16="http://schemas.microsoft.com/office/drawing/2014/main" id="{2C0A2159-0838-4CDC-8B3D-11127EAC948C}"/>
              </a:ext>
            </a:extLst>
          </p:cNvPr>
          <p:cNvSpPr>
            <a:spLocks noGrp="1"/>
          </p:cNvSpPr>
          <p:nvPr>
            <p:ph idx="1"/>
          </p:nvPr>
        </p:nvSpPr>
        <p:spPr>
          <a:xfrm>
            <a:off x="838199" y="1825625"/>
            <a:ext cx="10709953" cy="1862797"/>
          </a:xfrm>
        </p:spPr>
        <p:txBody>
          <a:bodyPr>
            <a:normAutofit fontScale="92500" lnSpcReduction="10000"/>
          </a:bodyPr>
          <a:lstStyle/>
          <a:p>
            <a:r>
              <a:rPr lang="en-US" dirty="0"/>
              <a:t>In the numerical data there is no outlier. The data is positively skewed. I was surprised that so many people watch 0 hours of sports. The mode was 0 for female and male, the median for female was 1 and the median for male was 4, the mean for female was 6.5 and for male 6. Again we did not use the non-binary answers because there wasn’t a sufficient amount of data.</a:t>
            </a:r>
            <a:endParaRPr lang="en-AU" dirty="0"/>
          </a:p>
        </p:txBody>
      </p:sp>
    </p:spTree>
    <p:extLst>
      <p:ext uri="{BB962C8B-B14F-4D97-AF65-F5344CB8AC3E}">
        <p14:creationId xmlns:p14="http://schemas.microsoft.com/office/powerpoint/2010/main" val="3989650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51EB7-EDD3-43B5-96D6-062C56F34BBD}"/>
              </a:ext>
            </a:extLst>
          </p:cNvPr>
          <p:cNvSpPr>
            <a:spLocks noGrp="1"/>
          </p:cNvSpPr>
          <p:nvPr>
            <p:ph type="title"/>
          </p:nvPr>
        </p:nvSpPr>
        <p:spPr/>
        <p:txBody>
          <a:bodyPr/>
          <a:lstStyle/>
          <a:p>
            <a:r>
              <a:rPr lang="en-US" dirty="0"/>
              <a:t>Reflection</a:t>
            </a:r>
            <a:endParaRPr lang="en-AU" dirty="0"/>
          </a:p>
        </p:txBody>
      </p:sp>
      <p:sp>
        <p:nvSpPr>
          <p:cNvPr id="3" name="Content Placeholder 2">
            <a:extLst>
              <a:ext uri="{FF2B5EF4-FFF2-40B4-BE49-F238E27FC236}">
                <a16:creationId xmlns:a16="http://schemas.microsoft.com/office/drawing/2014/main" id="{B93EF8F4-4AFD-441A-8E4C-1044873630C0}"/>
              </a:ext>
            </a:extLst>
          </p:cNvPr>
          <p:cNvSpPr>
            <a:spLocks noGrp="1"/>
          </p:cNvSpPr>
          <p:nvPr>
            <p:ph idx="1"/>
          </p:nvPr>
        </p:nvSpPr>
        <p:spPr/>
        <p:txBody>
          <a:bodyPr/>
          <a:lstStyle/>
          <a:p>
            <a:r>
              <a:rPr lang="en-US" dirty="0"/>
              <a:t>I think that we worked very well together. We allocated roles so we could efficiently get the assessment done. If we needed help, we would ask each other and work on it together. A struggle we ran into was when using excel the graphs were not working so we emailed Miss Da Cruz and got help from the TSC. In the end we got worked hard to complete the task. We chose to be partners because we worked well together in math’s last year and we sit next to </a:t>
            </a:r>
            <a:r>
              <a:rPr lang="en-US" dirty="0" err="1"/>
              <a:t>eachother</a:t>
            </a:r>
            <a:r>
              <a:rPr lang="en-US" dirty="0"/>
              <a:t>.</a:t>
            </a:r>
            <a:endParaRPr lang="en-AU" dirty="0"/>
          </a:p>
        </p:txBody>
      </p:sp>
    </p:spTree>
    <p:extLst>
      <p:ext uri="{BB962C8B-B14F-4D97-AF65-F5344CB8AC3E}">
        <p14:creationId xmlns:p14="http://schemas.microsoft.com/office/powerpoint/2010/main" val="4201106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658</TotalTime>
  <Words>655</Words>
  <Application>Microsoft Office PowerPoint</Application>
  <PresentationFormat>Widescreen</PresentationFormat>
  <Paragraphs>174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Segoe UI</vt:lpstr>
      <vt:lpstr>Office Theme</vt:lpstr>
      <vt:lpstr>Sports 2 </vt:lpstr>
      <vt:lpstr>Why we chose it </vt:lpstr>
      <vt:lpstr>Categorical results  for the males </vt:lpstr>
      <vt:lpstr>Categorical results  for the females </vt:lpstr>
      <vt:lpstr>Numerical Box plots </vt:lpstr>
      <vt:lpstr>Numerical Graphs</vt:lpstr>
      <vt:lpstr>Discussing Results- categorical</vt:lpstr>
      <vt:lpstr>Discussing- numerical</vt:lpstr>
      <vt:lpstr>Reflection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Sports 2</dc:title>
  <dc:creator>Elle Griffiths</dc:creator>
  <cp:lastModifiedBy>Jas Jowett</cp:lastModifiedBy>
  <cp:revision>11</cp:revision>
  <dcterms:created xsi:type="dcterms:W3CDTF">2021-03-29T00:49:54Z</dcterms:created>
  <dcterms:modified xsi:type="dcterms:W3CDTF">2021-04-01T07:08:17Z</dcterms:modified>
</cp:coreProperties>
</file>