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20"/>
  </p:notesMasterIdLst>
  <p:sldIdLst>
    <p:sldId id="256" r:id="rId2"/>
    <p:sldId id="262" r:id="rId3"/>
    <p:sldId id="257" r:id="rId4"/>
    <p:sldId id="259" r:id="rId5"/>
    <p:sldId id="260" r:id="rId6"/>
    <p:sldId id="258" r:id="rId7"/>
    <p:sldId id="261" r:id="rId8"/>
    <p:sldId id="264" r:id="rId9"/>
    <p:sldId id="266" r:id="rId10"/>
    <p:sldId id="265" r:id="rId11"/>
    <p:sldId id="267" r:id="rId12"/>
    <p:sldId id="269" r:id="rId13"/>
    <p:sldId id="270" r:id="rId14"/>
    <p:sldId id="271" r:id="rId15"/>
    <p:sldId id="268" r:id="rId16"/>
    <p:sldId id="273" r:id="rId17"/>
    <p:sldId id="26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B5A6F-94BD-0B30-4CBD-278E906503CF}" v="21" dt="2020-12-04T01:10:04.103"/>
    <p1510:client id="{6E806A83-2F86-4CD3-80FB-A74EA0A00AF2}" v="1" dt="2020-12-04T01:46:41.109"/>
    <p1510:client id="{6FEF4DC4-EC48-439F-B98B-E312AE4E2F41}" v="842" dt="2020-12-03T12:23:23.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68"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Millions</a:t>
            </a:r>
            <a:r>
              <a:rPr lang="en-AU" baseline="0"/>
              <a:t> of Tons of Emissions in Britain</a:t>
            </a:r>
            <a:endParaRPr lang="en-AU"/>
          </a:p>
        </c:rich>
      </c:tx>
      <c:layout>
        <c:manualLayout>
          <c:xMode val="edge"/>
          <c:yMode val="edge"/>
          <c:x val="0.3333356755800867"/>
          <c:y val="1.3805460766311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c:f>
              <c:strCache>
                <c:ptCount val="1"/>
                <c:pt idx="0">
                  <c:v>Transport</c:v>
                </c:pt>
              </c:strCache>
            </c:strRef>
          </c:tx>
          <c:spPr>
            <a:solidFill>
              <a:schemeClr val="accent1"/>
            </a:solidFill>
            <a:ln>
              <a:noFill/>
            </a:ln>
            <a:effectLst/>
          </c:spPr>
          <c:invertIfNegative val="0"/>
          <c:cat>
            <c:numRef>
              <c:f>Sheet1!$A$4:$A$16</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Sheet1!$B$4:$B$16</c:f>
              <c:numCache>
                <c:formatCode>General</c:formatCode>
                <c:ptCount val="13"/>
                <c:pt idx="0">
                  <c:v>123</c:v>
                </c:pt>
                <c:pt idx="1">
                  <c:v>123</c:v>
                </c:pt>
                <c:pt idx="2">
                  <c:v>123</c:v>
                </c:pt>
                <c:pt idx="3">
                  <c:v>123</c:v>
                </c:pt>
                <c:pt idx="4">
                  <c:v>123</c:v>
                </c:pt>
                <c:pt idx="5">
                  <c:v>123</c:v>
                </c:pt>
                <c:pt idx="6">
                  <c:v>123</c:v>
                </c:pt>
                <c:pt idx="7">
                  <c:v>123</c:v>
                </c:pt>
                <c:pt idx="8">
                  <c:v>123</c:v>
                </c:pt>
                <c:pt idx="9">
                  <c:v>123</c:v>
                </c:pt>
                <c:pt idx="10">
                  <c:v>123</c:v>
                </c:pt>
                <c:pt idx="11">
                  <c:v>123</c:v>
                </c:pt>
                <c:pt idx="12">
                  <c:v>123</c:v>
                </c:pt>
              </c:numCache>
            </c:numRef>
          </c:val>
          <c:extLst>
            <c:ext xmlns:c16="http://schemas.microsoft.com/office/drawing/2014/chart" uri="{C3380CC4-5D6E-409C-BE32-E72D297353CC}">
              <c16:uniqueId val="{00000000-BE7B-48B6-9A2C-772C699A0842}"/>
            </c:ext>
          </c:extLst>
        </c:ser>
        <c:ser>
          <c:idx val="1"/>
          <c:order val="1"/>
          <c:tx>
            <c:strRef>
              <c:f>Sheet1!$C$3</c:f>
              <c:strCache>
                <c:ptCount val="1"/>
                <c:pt idx="0">
                  <c:v>Total</c:v>
                </c:pt>
              </c:strCache>
            </c:strRef>
          </c:tx>
          <c:spPr>
            <a:solidFill>
              <a:schemeClr val="accent2"/>
            </a:solidFill>
            <a:ln>
              <a:noFill/>
            </a:ln>
            <a:effectLst/>
          </c:spPr>
          <c:invertIfNegative val="0"/>
          <c:cat>
            <c:numRef>
              <c:f>Sheet1!$A$4:$A$16</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Sheet1!$C$4:$C$16</c:f>
              <c:numCache>
                <c:formatCode>General</c:formatCode>
                <c:ptCount val="13"/>
                <c:pt idx="0">
                  <c:v>365.7</c:v>
                </c:pt>
                <c:pt idx="1">
                  <c:v>350.9</c:v>
                </c:pt>
                <c:pt idx="2">
                  <c:v>336.09999999999997</c:v>
                </c:pt>
                <c:pt idx="3">
                  <c:v>321.29999999999995</c:v>
                </c:pt>
                <c:pt idx="4">
                  <c:v>306.49999999999994</c:v>
                </c:pt>
                <c:pt idx="5">
                  <c:v>291.69999999999993</c:v>
                </c:pt>
                <c:pt idx="6">
                  <c:v>276.89999999999992</c:v>
                </c:pt>
                <c:pt idx="7">
                  <c:v>262.09999999999991</c:v>
                </c:pt>
                <c:pt idx="8">
                  <c:v>247.2999999999999</c:v>
                </c:pt>
                <c:pt idx="9">
                  <c:v>232.49999999999989</c:v>
                </c:pt>
                <c:pt idx="10">
                  <c:v>217.69999999999987</c:v>
                </c:pt>
                <c:pt idx="11">
                  <c:v>202.89999999999986</c:v>
                </c:pt>
                <c:pt idx="12">
                  <c:v>188.09999999999985</c:v>
                </c:pt>
              </c:numCache>
            </c:numRef>
          </c:val>
          <c:extLst>
            <c:ext xmlns:c16="http://schemas.microsoft.com/office/drawing/2014/chart" uri="{C3380CC4-5D6E-409C-BE32-E72D297353CC}">
              <c16:uniqueId val="{00000001-BE7B-48B6-9A2C-772C699A0842}"/>
            </c:ext>
          </c:extLst>
        </c:ser>
        <c:dLbls>
          <c:showLegendKey val="0"/>
          <c:showVal val="0"/>
          <c:showCatName val="0"/>
          <c:showSerName val="0"/>
          <c:showPercent val="0"/>
          <c:showBubbleSize val="0"/>
        </c:dLbls>
        <c:gapWidth val="219"/>
        <c:overlap val="-27"/>
        <c:axId val="418602752"/>
        <c:axId val="418604392"/>
      </c:barChart>
      <c:catAx>
        <c:axId val="41860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04392"/>
        <c:crosses val="autoZero"/>
        <c:auto val="1"/>
        <c:lblAlgn val="ctr"/>
        <c:lblOffset val="100"/>
        <c:noMultiLvlLbl val="0"/>
      </c:catAx>
      <c:valAx>
        <c:axId val="418604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0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0D286-2356-41E1-A87A-ABE5B37ED000}"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en-US"/>
        </a:p>
      </dgm:t>
    </dgm:pt>
    <dgm:pt modelId="{1232D6E0-32CB-4D9F-A6BB-564D4ADA3187}">
      <dgm:prSet/>
      <dgm:spPr/>
      <dgm:t>
        <a:bodyPr/>
        <a:lstStyle/>
        <a:p>
          <a:r>
            <a:rPr lang="en-AU"/>
            <a:t>An alternative method to reducing emissions is by looking at alternate possibilities of fuel.</a:t>
          </a:r>
          <a:endParaRPr lang="en-US"/>
        </a:p>
      </dgm:t>
    </dgm:pt>
    <dgm:pt modelId="{9926ECD7-718D-440D-8BB8-121C1E478E51}" type="parTrans" cxnId="{94250596-04CA-4464-B30F-9639D0310558}">
      <dgm:prSet/>
      <dgm:spPr/>
      <dgm:t>
        <a:bodyPr/>
        <a:lstStyle/>
        <a:p>
          <a:endParaRPr lang="en-US"/>
        </a:p>
      </dgm:t>
    </dgm:pt>
    <dgm:pt modelId="{85D1D1FC-EB7F-4190-ABB4-FC13EBDC1BB6}" type="sibTrans" cxnId="{94250596-04CA-4464-B30F-9639D0310558}">
      <dgm:prSet/>
      <dgm:spPr/>
      <dgm:t>
        <a:bodyPr/>
        <a:lstStyle/>
        <a:p>
          <a:endParaRPr lang="en-US"/>
        </a:p>
      </dgm:t>
    </dgm:pt>
    <dgm:pt modelId="{279E7CCB-7D48-48D0-A21E-7D32D4A72C5B}">
      <dgm:prSet/>
      <dgm:spPr/>
      <dgm:t>
        <a:bodyPr/>
        <a:lstStyle/>
        <a:p>
          <a:r>
            <a:rPr lang="en-AU"/>
            <a:t>Hydrogen fuel produces no emissions </a:t>
          </a:r>
          <a:endParaRPr lang="en-US"/>
        </a:p>
      </dgm:t>
    </dgm:pt>
    <dgm:pt modelId="{51B56D19-FE09-4EC2-A833-5BE001136633}" type="parTrans" cxnId="{7137F2D8-7DCB-46E8-9912-53A847D73887}">
      <dgm:prSet/>
      <dgm:spPr/>
      <dgm:t>
        <a:bodyPr/>
        <a:lstStyle/>
        <a:p>
          <a:endParaRPr lang="en-US"/>
        </a:p>
      </dgm:t>
    </dgm:pt>
    <dgm:pt modelId="{E7366B7B-DB5A-4B13-807C-70E725870B15}" type="sibTrans" cxnId="{7137F2D8-7DCB-46E8-9912-53A847D73887}">
      <dgm:prSet/>
      <dgm:spPr/>
      <dgm:t>
        <a:bodyPr/>
        <a:lstStyle/>
        <a:p>
          <a:endParaRPr lang="en-US"/>
        </a:p>
      </dgm:t>
    </dgm:pt>
    <dgm:pt modelId="{F7E85AF1-8D7B-4A6D-9986-0DCAB924CB87}">
      <dgm:prSet/>
      <dgm:spPr/>
      <dgm:t>
        <a:bodyPr/>
        <a:lstStyle/>
        <a:p>
          <a:r>
            <a:rPr lang="en-AU"/>
            <a:t>Hydrogen fuel runs a car the same distance as fossil fuels.</a:t>
          </a:r>
          <a:endParaRPr lang="en-US"/>
        </a:p>
      </dgm:t>
    </dgm:pt>
    <dgm:pt modelId="{ADF5177B-B9AA-4038-8FAA-93A8F18DEFA2}" type="parTrans" cxnId="{7AB897E6-F339-4984-BD8C-3BB25F3D528C}">
      <dgm:prSet/>
      <dgm:spPr/>
      <dgm:t>
        <a:bodyPr/>
        <a:lstStyle/>
        <a:p>
          <a:endParaRPr lang="en-US"/>
        </a:p>
      </dgm:t>
    </dgm:pt>
    <dgm:pt modelId="{D456662A-64E0-4F88-A6D3-9C56C566744E}" type="sibTrans" cxnId="{7AB897E6-F339-4984-BD8C-3BB25F3D528C}">
      <dgm:prSet/>
      <dgm:spPr/>
      <dgm:t>
        <a:bodyPr/>
        <a:lstStyle/>
        <a:p>
          <a:endParaRPr lang="en-US"/>
        </a:p>
      </dgm:t>
    </dgm:pt>
    <dgm:pt modelId="{FE119420-1E2C-4A85-98BC-459DD976CB71}" type="pres">
      <dgm:prSet presAssocID="{9660D286-2356-41E1-A87A-ABE5B37ED000}" presName="outerComposite" presStyleCnt="0">
        <dgm:presLayoutVars>
          <dgm:chMax val="5"/>
          <dgm:dir/>
          <dgm:resizeHandles val="exact"/>
        </dgm:presLayoutVars>
      </dgm:prSet>
      <dgm:spPr/>
    </dgm:pt>
    <dgm:pt modelId="{7E473A7F-4E36-496F-AF1C-C74C8001E5D2}" type="pres">
      <dgm:prSet presAssocID="{9660D286-2356-41E1-A87A-ABE5B37ED000}" presName="dummyMaxCanvas" presStyleCnt="0">
        <dgm:presLayoutVars/>
      </dgm:prSet>
      <dgm:spPr/>
    </dgm:pt>
    <dgm:pt modelId="{A6F1CDBC-A92E-4245-BB40-D0D9EE5F92B1}" type="pres">
      <dgm:prSet presAssocID="{9660D286-2356-41E1-A87A-ABE5B37ED000}" presName="ThreeNodes_1" presStyleLbl="node1" presStyleIdx="0" presStyleCnt="3">
        <dgm:presLayoutVars>
          <dgm:bulletEnabled val="1"/>
        </dgm:presLayoutVars>
      </dgm:prSet>
      <dgm:spPr/>
    </dgm:pt>
    <dgm:pt modelId="{0578F68C-5F52-41B4-B25B-DCDC13BD6942}" type="pres">
      <dgm:prSet presAssocID="{9660D286-2356-41E1-A87A-ABE5B37ED000}" presName="ThreeNodes_2" presStyleLbl="node1" presStyleIdx="1" presStyleCnt="3">
        <dgm:presLayoutVars>
          <dgm:bulletEnabled val="1"/>
        </dgm:presLayoutVars>
      </dgm:prSet>
      <dgm:spPr/>
    </dgm:pt>
    <dgm:pt modelId="{659AD85F-A19B-4EB3-B2A7-F66A5F6DAFBF}" type="pres">
      <dgm:prSet presAssocID="{9660D286-2356-41E1-A87A-ABE5B37ED000}" presName="ThreeNodes_3" presStyleLbl="node1" presStyleIdx="2" presStyleCnt="3">
        <dgm:presLayoutVars>
          <dgm:bulletEnabled val="1"/>
        </dgm:presLayoutVars>
      </dgm:prSet>
      <dgm:spPr/>
    </dgm:pt>
    <dgm:pt modelId="{58FCDF9D-3BBE-4EBB-BD9F-C1478858B105}" type="pres">
      <dgm:prSet presAssocID="{9660D286-2356-41E1-A87A-ABE5B37ED000}" presName="ThreeConn_1-2" presStyleLbl="fgAccFollowNode1" presStyleIdx="0" presStyleCnt="2">
        <dgm:presLayoutVars>
          <dgm:bulletEnabled val="1"/>
        </dgm:presLayoutVars>
      </dgm:prSet>
      <dgm:spPr/>
    </dgm:pt>
    <dgm:pt modelId="{CB327BD6-26F4-45FF-B362-FD38C03043E0}" type="pres">
      <dgm:prSet presAssocID="{9660D286-2356-41E1-A87A-ABE5B37ED000}" presName="ThreeConn_2-3" presStyleLbl="fgAccFollowNode1" presStyleIdx="1" presStyleCnt="2">
        <dgm:presLayoutVars>
          <dgm:bulletEnabled val="1"/>
        </dgm:presLayoutVars>
      </dgm:prSet>
      <dgm:spPr/>
    </dgm:pt>
    <dgm:pt modelId="{E58C460E-40E6-454A-BD93-F1B166EBB3FE}" type="pres">
      <dgm:prSet presAssocID="{9660D286-2356-41E1-A87A-ABE5B37ED000}" presName="ThreeNodes_1_text" presStyleLbl="node1" presStyleIdx="2" presStyleCnt="3">
        <dgm:presLayoutVars>
          <dgm:bulletEnabled val="1"/>
        </dgm:presLayoutVars>
      </dgm:prSet>
      <dgm:spPr/>
    </dgm:pt>
    <dgm:pt modelId="{64162AC5-B56C-4047-8137-AA116A0273D5}" type="pres">
      <dgm:prSet presAssocID="{9660D286-2356-41E1-A87A-ABE5B37ED000}" presName="ThreeNodes_2_text" presStyleLbl="node1" presStyleIdx="2" presStyleCnt="3">
        <dgm:presLayoutVars>
          <dgm:bulletEnabled val="1"/>
        </dgm:presLayoutVars>
      </dgm:prSet>
      <dgm:spPr/>
    </dgm:pt>
    <dgm:pt modelId="{87C0DFEE-241B-4CAF-9B95-70AF96280314}" type="pres">
      <dgm:prSet presAssocID="{9660D286-2356-41E1-A87A-ABE5B37ED000}" presName="ThreeNodes_3_text" presStyleLbl="node1" presStyleIdx="2" presStyleCnt="3">
        <dgm:presLayoutVars>
          <dgm:bulletEnabled val="1"/>
        </dgm:presLayoutVars>
      </dgm:prSet>
      <dgm:spPr/>
    </dgm:pt>
  </dgm:ptLst>
  <dgm:cxnLst>
    <dgm:cxn modelId="{5D3F1B10-4EC7-40E8-89D6-DE5E8804459E}" type="presOf" srcId="{9660D286-2356-41E1-A87A-ABE5B37ED000}" destId="{FE119420-1E2C-4A85-98BC-459DD976CB71}" srcOrd="0" destOrd="0" presId="urn:microsoft.com/office/officeart/2005/8/layout/vProcess5"/>
    <dgm:cxn modelId="{71AA4713-D909-48C0-8B66-0DD020A5E32B}" type="presOf" srcId="{85D1D1FC-EB7F-4190-ABB4-FC13EBDC1BB6}" destId="{58FCDF9D-3BBE-4EBB-BD9F-C1478858B105}" srcOrd="0" destOrd="0" presId="urn:microsoft.com/office/officeart/2005/8/layout/vProcess5"/>
    <dgm:cxn modelId="{A2351934-B133-4EFF-BC85-DAD101F80C03}" type="presOf" srcId="{F7E85AF1-8D7B-4A6D-9986-0DCAB924CB87}" destId="{659AD85F-A19B-4EB3-B2A7-F66A5F6DAFBF}" srcOrd="0" destOrd="0" presId="urn:microsoft.com/office/officeart/2005/8/layout/vProcess5"/>
    <dgm:cxn modelId="{B9E8D25B-CF29-428F-AED6-4AF3281CC57D}" type="presOf" srcId="{F7E85AF1-8D7B-4A6D-9986-0DCAB924CB87}" destId="{87C0DFEE-241B-4CAF-9B95-70AF96280314}" srcOrd="1" destOrd="0" presId="urn:microsoft.com/office/officeart/2005/8/layout/vProcess5"/>
    <dgm:cxn modelId="{129B6E5E-BABB-4035-B439-D2AF4F8C0D39}" type="presOf" srcId="{279E7CCB-7D48-48D0-A21E-7D32D4A72C5B}" destId="{0578F68C-5F52-41B4-B25B-DCDC13BD6942}" srcOrd="0" destOrd="0" presId="urn:microsoft.com/office/officeart/2005/8/layout/vProcess5"/>
    <dgm:cxn modelId="{1A52E579-78A5-458D-BAD1-DD369A01057F}" type="presOf" srcId="{1232D6E0-32CB-4D9F-A6BB-564D4ADA3187}" destId="{E58C460E-40E6-454A-BD93-F1B166EBB3FE}" srcOrd="1" destOrd="0" presId="urn:microsoft.com/office/officeart/2005/8/layout/vProcess5"/>
    <dgm:cxn modelId="{94250596-04CA-4464-B30F-9639D0310558}" srcId="{9660D286-2356-41E1-A87A-ABE5B37ED000}" destId="{1232D6E0-32CB-4D9F-A6BB-564D4ADA3187}" srcOrd="0" destOrd="0" parTransId="{9926ECD7-718D-440D-8BB8-121C1E478E51}" sibTransId="{85D1D1FC-EB7F-4190-ABB4-FC13EBDC1BB6}"/>
    <dgm:cxn modelId="{0271FF9E-6EBD-4265-92E7-F31042585E05}" type="presOf" srcId="{1232D6E0-32CB-4D9F-A6BB-564D4ADA3187}" destId="{A6F1CDBC-A92E-4245-BB40-D0D9EE5F92B1}" srcOrd="0" destOrd="0" presId="urn:microsoft.com/office/officeart/2005/8/layout/vProcess5"/>
    <dgm:cxn modelId="{BFAF25CB-4A1B-4EFE-BC47-C7D1E49F7D15}" type="presOf" srcId="{E7366B7B-DB5A-4B13-807C-70E725870B15}" destId="{CB327BD6-26F4-45FF-B362-FD38C03043E0}" srcOrd="0" destOrd="0" presId="urn:microsoft.com/office/officeart/2005/8/layout/vProcess5"/>
    <dgm:cxn modelId="{7137F2D8-7DCB-46E8-9912-53A847D73887}" srcId="{9660D286-2356-41E1-A87A-ABE5B37ED000}" destId="{279E7CCB-7D48-48D0-A21E-7D32D4A72C5B}" srcOrd="1" destOrd="0" parTransId="{51B56D19-FE09-4EC2-A833-5BE001136633}" sibTransId="{E7366B7B-DB5A-4B13-807C-70E725870B15}"/>
    <dgm:cxn modelId="{7AB897E6-F339-4984-BD8C-3BB25F3D528C}" srcId="{9660D286-2356-41E1-A87A-ABE5B37ED000}" destId="{F7E85AF1-8D7B-4A6D-9986-0DCAB924CB87}" srcOrd="2" destOrd="0" parTransId="{ADF5177B-B9AA-4038-8FAA-93A8F18DEFA2}" sibTransId="{D456662A-64E0-4F88-A6D3-9C56C566744E}"/>
    <dgm:cxn modelId="{007C96F1-BFAD-42E4-A07C-5B4B3B87D11A}" type="presOf" srcId="{279E7CCB-7D48-48D0-A21E-7D32D4A72C5B}" destId="{64162AC5-B56C-4047-8137-AA116A0273D5}" srcOrd="1" destOrd="0" presId="urn:microsoft.com/office/officeart/2005/8/layout/vProcess5"/>
    <dgm:cxn modelId="{850A9EB0-AA39-4BB0-8D33-E3E412EB4FCD}" type="presParOf" srcId="{FE119420-1E2C-4A85-98BC-459DD976CB71}" destId="{7E473A7F-4E36-496F-AF1C-C74C8001E5D2}" srcOrd="0" destOrd="0" presId="urn:microsoft.com/office/officeart/2005/8/layout/vProcess5"/>
    <dgm:cxn modelId="{A817A677-ED44-423E-AE11-502392181D68}" type="presParOf" srcId="{FE119420-1E2C-4A85-98BC-459DD976CB71}" destId="{A6F1CDBC-A92E-4245-BB40-D0D9EE5F92B1}" srcOrd="1" destOrd="0" presId="urn:microsoft.com/office/officeart/2005/8/layout/vProcess5"/>
    <dgm:cxn modelId="{0639382F-74CD-4940-A5FA-E5D6E267DCB0}" type="presParOf" srcId="{FE119420-1E2C-4A85-98BC-459DD976CB71}" destId="{0578F68C-5F52-41B4-B25B-DCDC13BD6942}" srcOrd="2" destOrd="0" presId="urn:microsoft.com/office/officeart/2005/8/layout/vProcess5"/>
    <dgm:cxn modelId="{A4761931-75D2-49C7-9005-8AD53798D707}" type="presParOf" srcId="{FE119420-1E2C-4A85-98BC-459DD976CB71}" destId="{659AD85F-A19B-4EB3-B2A7-F66A5F6DAFBF}" srcOrd="3" destOrd="0" presId="urn:microsoft.com/office/officeart/2005/8/layout/vProcess5"/>
    <dgm:cxn modelId="{EDA8BCB4-29EF-4D62-913B-F6D012ECD66B}" type="presParOf" srcId="{FE119420-1E2C-4A85-98BC-459DD976CB71}" destId="{58FCDF9D-3BBE-4EBB-BD9F-C1478858B105}" srcOrd="4" destOrd="0" presId="urn:microsoft.com/office/officeart/2005/8/layout/vProcess5"/>
    <dgm:cxn modelId="{ACFA3C11-D422-49E6-B0E5-D24F685D3A4B}" type="presParOf" srcId="{FE119420-1E2C-4A85-98BC-459DD976CB71}" destId="{CB327BD6-26F4-45FF-B362-FD38C03043E0}" srcOrd="5" destOrd="0" presId="urn:microsoft.com/office/officeart/2005/8/layout/vProcess5"/>
    <dgm:cxn modelId="{591C3CC4-ABB5-46AF-83D9-9389400E4367}" type="presParOf" srcId="{FE119420-1E2C-4A85-98BC-459DD976CB71}" destId="{E58C460E-40E6-454A-BD93-F1B166EBB3FE}" srcOrd="6" destOrd="0" presId="urn:microsoft.com/office/officeart/2005/8/layout/vProcess5"/>
    <dgm:cxn modelId="{1AE856CC-5E85-4718-ABA8-07ADE500244C}" type="presParOf" srcId="{FE119420-1E2C-4A85-98BC-459DD976CB71}" destId="{64162AC5-B56C-4047-8137-AA116A0273D5}" srcOrd="7" destOrd="0" presId="urn:microsoft.com/office/officeart/2005/8/layout/vProcess5"/>
    <dgm:cxn modelId="{9DD592C5-E717-4C00-8AFA-09ACEAD4AE4B}" type="presParOf" srcId="{FE119420-1E2C-4A85-98BC-459DD976CB71}" destId="{87C0DFEE-241B-4CAF-9B95-70AF9628031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1CDBC-A92E-4245-BB40-D0D9EE5F92B1}">
      <dsp:nvSpPr>
        <dsp:cNvPr id="0" name=""/>
        <dsp:cNvSpPr/>
      </dsp:nvSpPr>
      <dsp:spPr>
        <a:xfrm>
          <a:off x="0" y="0"/>
          <a:ext cx="4384118" cy="11053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a:t>An alternative method to reducing emissions is by looking at alternate possibilities of fuel.</a:t>
          </a:r>
          <a:endParaRPr lang="en-US" sz="1600" kern="1200"/>
        </a:p>
      </dsp:txBody>
      <dsp:txXfrm>
        <a:off x="32375" y="32375"/>
        <a:ext cx="3191332" cy="1040626"/>
      </dsp:txXfrm>
    </dsp:sp>
    <dsp:sp modelId="{0578F68C-5F52-41B4-B25B-DCDC13BD6942}">
      <dsp:nvSpPr>
        <dsp:cNvPr id="0" name=""/>
        <dsp:cNvSpPr/>
      </dsp:nvSpPr>
      <dsp:spPr>
        <a:xfrm>
          <a:off x="386834" y="1289605"/>
          <a:ext cx="4384118" cy="1105376"/>
        </a:xfrm>
        <a:prstGeom prst="roundRect">
          <a:avLst>
            <a:gd name="adj" fmla="val 10000"/>
          </a:avLst>
        </a:prstGeom>
        <a:solidFill>
          <a:schemeClr val="accent4">
            <a:hueOff val="2739640"/>
            <a:satOff val="1210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a:t>Hydrogen fuel produces no emissions </a:t>
          </a:r>
          <a:endParaRPr lang="en-US" sz="1600" kern="1200"/>
        </a:p>
      </dsp:txBody>
      <dsp:txXfrm>
        <a:off x="419209" y="1321980"/>
        <a:ext cx="3214040" cy="1040626"/>
      </dsp:txXfrm>
    </dsp:sp>
    <dsp:sp modelId="{659AD85F-A19B-4EB3-B2A7-F66A5F6DAFBF}">
      <dsp:nvSpPr>
        <dsp:cNvPr id="0" name=""/>
        <dsp:cNvSpPr/>
      </dsp:nvSpPr>
      <dsp:spPr>
        <a:xfrm>
          <a:off x="773668" y="2579211"/>
          <a:ext cx="4384118" cy="1105376"/>
        </a:xfrm>
        <a:prstGeom prst="roundRect">
          <a:avLst>
            <a:gd name="adj" fmla="val 10000"/>
          </a:avLst>
        </a:prstGeom>
        <a:solidFill>
          <a:schemeClr val="accent4">
            <a:hueOff val="5479279"/>
            <a:satOff val="24210"/>
            <a:lumOff val="3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a:t>Hydrogen fuel runs a car the same distance as fossil fuels.</a:t>
          </a:r>
          <a:endParaRPr lang="en-US" sz="1600" kern="1200"/>
        </a:p>
      </dsp:txBody>
      <dsp:txXfrm>
        <a:off x="806043" y="2611586"/>
        <a:ext cx="3214040" cy="1040626"/>
      </dsp:txXfrm>
    </dsp:sp>
    <dsp:sp modelId="{58FCDF9D-3BBE-4EBB-BD9F-C1478858B105}">
      <dsp:nvSpPr>
        <dsp:cNvPr id="0" name=""/>
        <dsp:cNvSpPr/>
      </dsp:nvSpPr>
      <dsp:spPr>
        <a:xfrm>
          <a:off x="3665624" y="838243"/>
          <a:ext cx="718494" cy="71849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827285" y="838243"/>
        <a:ext cx="395172" cy="540667"/>
      </dsp:txXfrm>
    </dsp:sp>
    <dsp:sp modelId="{CB327BD6-26F4-45FF-B362-FD38C03043E0}">
      <dsp:nvSpPr>
        <dsp:cNvPr id="0" name=""/>
        <dsp:cNvSpPr/>
      </dsp:nvSpPr>
      <dsp:spPr>
        <a:xfrm>
          <a:off x="4052458" y="2120480"/>
          <a:ext cx="718494" cy="718494"/>
        </a:xfrm>
        <a:prstGeom prst="downArrow">
          <a:avLst>
            <a:gd name="adj1" fmla="val 55000"/>
            <a:gd name="adj2" fmla="val 45000"/>
          </a:avLst>
        </a:prstGeom>
        <a:solidFill>
          <a:schemeClr val="accent4">
            <a:tint val="40000"/>
            <a:alpha val="90000"/>
            <a:hueOff val="5493848"/>
            <a:satOff val="45116"/>
            <a:lumOff val="6855"/>
            <a:alphaOff val="0"/>
          </a:schemeClr>
        </a:solidFill>
        <a:ln w="12700" cap="flat" cmpd="sng" algn="ctr">
          <a:solidFill>
            <a:schemeClr val="accent4">
              <a:tint val="40000"/>
              <a:alpha val="90000"/>
              <a:hueOff val="5493848"/>
              <a:satOff val="45116"/>
              <a:lumOff val="6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214119" y="2120480"/>
        <a:ext cx="395172" cy="5406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9B247-9C6B-4AF9-9125-919495E28993}" type="datetimeFigureOut">
              <a:rPr lang="en-AU" smtClean="0"/>
              <a:t>4/12/2020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5B18A-44E1-4226-A09E-B3B81C0042AB}" type="slidenum">
              <a:rPr lang="en-AU" smtClean="0"/>
              <a:t>‹#›</a:t>
            </a:fld>
            <a:endParaRPr lang="en-AU"/>
          </a:p>
        </p:txBody>
      </p:sp>
    </p:spTree>
    <p:extLst>
      <p:ext uri="{BB962C8B-B14F-4D97-AF65-F5344CB8AC3E}">
        <p14:creationId xmlns:p14="http://schemas.microsoft.com/office/powerpoint/2010/main" val="31714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Introduction by Senuka</a:t>
            </a:r>
          </a:p>
        </p:txBody>
      </p:sp>
      <p:sp>
        <p:nvSpPr>
          <p:cNvPr id="4" name="Slide Number Placeholder 3"/>
          <p:cNvSpPr>
            <a:spLocks noGrp="1"/>
          </p:cNvSpPr>
          <p:nvPr>
            <p:ph type="sldNum" sz="quarter" idx="5"/>
          </p:nvPr>
        </p:nvSpPr>
        <p:spPr/>
        <p:txBody>
          <a:bodyPr/>
          <a:lstStyle/>
          <a:p>
            <a:fld id="{5225B18A-44E1-4226-A09E-B3B81C0042AB}" type="slidenum">
              <a:rPr lang="en-AU" smtClean="0"/>
              <a:t>1</a:t>
            </a:fld>
            <a:endParaRPr lang="en-AU"/>
          </a:p>
        </p:txBody>
      </p:sp>
    </p:spTree>
    <p:extLst>
      <p:ext uri="{BB962C8B-B14F-4D97-AF65-F5344CB8AC3E}">
        <p14:creationId xmlns:p14="http://schemas.microsoft.com/office/powerpoint/2010/main" val="69007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Lucas: Here we see the hybrid car next to the electric car. As hybrid cars have smaller batteries to electric cars, their lithium battery production takes less emissions, however, that is made up by tailpipe emissions. Yet, we can see that there isn’t a huge difference between electric cars and hybrid cars. Therefore, we can conclude that electric and hybrid cars are much more environmentally-friendly than conventional cars.</a:t>
            </a:r>
          </a:p>
        </p:txBody>
      </p:sp>
      <p:sp>
        <p:nvSpPr>
          <p:cNvPr id="4" name="Slide Number Placeholder 3"/>
          <p:cNvSpPr>
            <a:spLocks noGrp="1"/>
          </p:cNvSpPr>
          <p:nvPr>
            <p:ph type="sldNum" sz="quarter" idx="5"/>
          </p:nvPr>
        </p:nvSpPr>
        <p:spPr/>
        <p:txBody>
          <a:bodyPr/>
          <a:lstStyle/>
          <a:p>
            <a:fld id="{5225B18A-44E1-4226-A09E-B3B81C0042AB}" type="slidenum">
              <a:rPr lang="en-AU" smtClean="0"/>
              <a:t>10</a:t>
            </a:fld>
            <a:endParaRPr lang="en-AU"/>
          </a:p>
        </p:txBody>
      </p:sp>
    </p:spTree>
    <p:extLst>
      <p:ext uri="{BB962C8B-B14F-4D97-AF65-F5344CB8AC3E}">
        <p14:creationId xmlns:p14="http://schemas.microsoft.com/office/powerpoint/2010/main" val="307580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Senuka will cover this slide</a:t>
            </a:r>
          </a:p>
        </p:txBody>
      </p:sp>
      <p:sp>
        <p:nvSpPr>
          <p:cNvPr id="4" name="Slide Number Placeholder 3"/>
          <p:cNvSpPr>
            <a:spLocks noGrp="1"/>
          </p:cNvSpPr>
          <p:nvPr>
            <p:ph type="sldNum" sz="quarter" idx="5"/>
          </p:nvPr>
        </p:nvSpPr>
        <p:spPr/>
        <p:txBody>
          <a:bodyPr/>
          <a:lstStyle/>
          <a:p>
            <a:fld id="{5225B18A-44E1-4226-A09E-B3B81C0042AB}" type="slidenum">
              <a:rPr lang="en-AU" smtClean="0"/>
              <a:t>11</a:t>
            </a:fld>
            <a:endParaRPr lang="en-AU"/>
          </a:p>
        </p:txBody>
      </p:sp>
    </p:spTree>
    <p:extLst>
      <p:ext uri="{BB962C8B-B14F-4D97-AF65-F5344CB8AC3E}">
        <p14:creationId xmlns:p14="http://schemas.microsoft.com/office/powerpoint/2010/main" val="429179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Senuka will cover this slide</a:t>
            </a:r>
          </a:p>
        </p:txBody>
      </p:sp>
      <p:sp>
        <p:nvSpPr>
          <p:cNvPr id="4" name="Slide Number Placeholder 3"/>
          <p:cNvSpPr>
            <a:spLocks noGrp="1"/>
          </p:cNvSpPr>
          <p:nvPr>
            <p:ph type="sldNum" sz="quarter" idx="5"/>
          </p:nvPr>
        </p:nvSpPr>
        <p:spPr/>
        <p:txBody>
          <a:bodyPr/>
          <a:lstStyle/>
          <a:p>
            <a:fld id="{5225B18A-44E1-4226-A09E-B3B81C0042AB}" type="slidenum">
              <a:rPr lang="en-AU" smtClean="0"/>
              <a:t>12</a:t>
            </a:fld>
            <a:endParaRPr lang="en-AU"/>
          </a:p>
        </p:txBody>
      </p:sp>
    </p:spTree>
    <p:extLst>
      <p:ext uri="{BB962C8B-B14F-4D97-AF65-F5344CB8AC3E}">
        <p14:creationId xmlns:p14="http://schemas.microsoft.com/office/powerpoint/2010/main" val="71327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Senuka will cover this slide</a:t>
            </a:r>
          </a:p>
        </p:txBody>
      </p:sp>
      <p:sp>
        <p:nvSpPr>
          <p:cNvPr id="4" name="Slide Number Placeholder 3"/>
          <p:cNvSpPr>
            <a:spLocks noGrp="1"/>
          </p:cNvSpPr>
          <p:nvPr>
            <p:ph type="sldNum" sz="quarter" idx="5"/>
          </p:nvPr>
        </p:nvSpPr>
        <p:spPr/>
        <p:txBody>
          <a:bodyPr/>
          <a:lstStyle/>
          <a:p>
            <a:fld id="{5225B18A-44E1-4226-A09E-B3B81C0042AB}" type="slidenum">
              <a:rPr lang="en-AU" smtClean="0"/>
              <a:t>13</a:t>
            </a:fld>
            <a:endParaRPr lang="en-AU"/>
          </a:p>
        </p:txBody>
      </p:sp>
    </p:spTree>
    <p:extLst>
      <p:ext uri="{BB962C8B-B14F-4D97-AF65-F5344CB8AC3E}">
        <p14:creationId xmlns:p14="http://schemas.microsoft.com/office/powerpoint/2010/main" val="130332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Senuka will cover this slide</a:t>
            </a:r>
          </a:p>
        </p:txBody>
      </p:sp>
      <p:sp>
        <p:nvSpPr>
          <p:cNvPr id="4" name="Slide Number Placeholder 3"/>
          <p:cNvSpPr>
            <a:spLocks noGrp="1"/>
          </p:cNvSpPr>
          <p:nvPr>
            <p:ph type="sldNum" sz="quarter" idx="5"/>
          </p:nvPr>
        </p:nvSpPr>
        <p:spPr/>
        <p:txBody>
          <a:bodyPr/>
          <a:lstStyle/>
          <a:p>
            <a:fld id="{5225B18A-44E1-4226-A09E-B3B81C0042AB}" type="slidenum">
              <a:rPr lang="en-AU" smtClean="0"/>
              <a:t>14</a:t>
            </a:fld>
            <a:endParaRPr lang="en-AU"/>
          </a:p>
        </p:txBody>
      </p:sp>
    </p:spTree>
    <p:extLst>
      <p:ext uri="{BB962C8B-B14F-4D97-AF65-F5344CB8AC3E}">
        <p14:creationId xmlns:p14="http://schemas.microsoft.com/office/powerpoint/2010/main" val="14967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Adrian: Finally, mathematics is important to developing plans. Using our collected and extrapolated data, we can create our solutions and strategies to the challenge we face.</a:t>
            </a:r>
          </a:p>
        </p:txBody>
      </p:sp>
      <p:sp>
        <p:nvSpPr>
          <p:cNvPr id="4" name="Slide Number Placeholder 3"/>
          <p:cNvSpPr>
            <a:spLocks noGrp="1"/>
          </p:cNvSpPr>
          <p:nvPr>
            <p:ph type="sldNum" sz="quarter" idx="5"/>
          </p:nvPr>
        </p:nvSpPr>
        <p:spPr/>
        <p:txBody>
          <a:bodyPr/>
          <a:lstStyle/>
          <a:p>
            <a:fld id="{5225B18A-44E1-4226-A09E-B3B81C0042AB}" type="slidenum">
              <a:rPr lang="en-AU" smtClean="0"/>
              <a:t>15</a:t>
            </a:fld>
            <a:endParaRPr lang="en-AU"/>
          </a:p>
        </p:txBody>
      </p:sp>
    </p:spTree>
    <p:extLst>
      <p:ext uri="{BB962C8B-B14F-4D97-AF65-F5344CB8AC3E}">
        <p14:creationId xmlns:p14="http://schemas.microsoft.com/office/powerpoint/2010/main" val="316224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Lucas: *Read the left hand side*</a:t>
            </a:r>
          </a:p>
          <a:p>
            <a:endParaRPr lang="en-AU"/>
          </a:p>
          <a:p>
            <a:r>
              <a:rPr lang="en-AU"/>
              <a:t>Adrian: *Read the right hand side*</a:t>
            </a:r>
          </a:p>
        </p:txBody>
      </p:sp>
      <p:sp>
        <p:nvSpPr>
          <p:cNvPr id="4" name="Slide Number Placeholder 3"/>
          <p:cNvSpPr>
            <a:spLocks noGrp="1"/>
          </p:cNvSpPr>
          <p:nvPr>
            <p:ph type="sldNum" sz="quarter" idx="5"/>
          </p:nvPr>
        </p:nvSpPr>
        <p:spPr/>
        <p:txBody>
          <a:bodyPr/>
          <a:lstStyle/>
          <a:p>
            <a:fld id="{5225B18A-44E1-4226-A09E-B3B81C0042AB}" type="slidenum">
              <a:rPr lang="en-AU" smtClean="0"/>
              <a:t>16</a:t>
            </a:fld>
            <a:endParaRPr lang="en-AU"/>
          </a:p>
        </p:txBody>
      </p:sp>
    </p:spTree>
    <p:extLst>
      <p:ext uri="{BB962C8B-B14F-4D97-AF65-F5344CB8AC3E}">
        <p14:creationId xmlns:p14="http://schemas.microsoft.com/office/powerpoint/2010/main" val="170304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Senuka will handle this slide.</a:t>
            </a:r>
          </a:p>
        </p:txBody>
      </p:sp>
      <p:sp>
        <p:nvSpPr>
          <p:cNvPr id="4" name="Slide Number Placeholder 3"/>
          <p:cNvSpPr>
            <a:spLocks noGrp="1"/>
          </p:cNvSpPr>
          <p:nvPr>
            <p:ph type="sldNum" sz="quarter" idx="5"/>
          </p:nvPr>
        </p:nvSpPr>
        <p:spPr/>
        <p:txBody>
          <a:bodyPr/>
          <a:lstStyle/>
          <a:p>
            <a:fld id="{5225B18A-44E1-4226-A09E-B3B81C0042AB}" type="slidenum">
              <a:rPr lang="en-AU" smtClean="0"/>
              <a:t>17</a:t>
            </a:fld>
            <a:endParaRPr lang="en-AU"/>
          </a:p>
        </p:txBody>
      </p:sp>
    </p:spTree>
    <p:extLst>
      <p:ext uri="{BB962C8B-B14F-4D97-AF65-F5344CB8AC3E}">
        <p14:creationId xmlns:p14="http://schemas.microsoft.com/office/powerpoint/2010/main" val="222268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Adrian: There is no doubt that removing transport emissions is a reachable goal that we should pursue. </a:t>
            </a:r>
          </a:p>
          <a:p>
            <a:endParaRPr lang="en-AU"/>
          </a:p>
          <a:p>
            <a:r>
              <a:rPr lang="en-AU"/>
              <a:t>Senuka: We hope you now realise how mathematics is essential in planning sustainability for the future. </a:t>
            </a:r>
          </a:p>
          <a:p>
            <a:endParaRPr lang="en-AU"/>
          </a:p>
          <a:p>
            <a:r>
              <a:rPr lang="en-AU"/>
              <a:t>Lucas: We hope you enjoyed our presentation; thank you for watching!</a:t>
            </a:r>
          </a:p>
          <a:p>
            <a:endParaRPr lang="en-AU"/>
          </a:p>
        </p:txBody>
      </p:sp>
      <p:sp>
        <p:nvSpPr>
          <p:cNvPr id="4" name="Slide Number Placeholder 3"/>
          <p:cNvSpPr>
            <a:spLocks noGrp="1"/>
          </p:cNvSpPr>
          <p:nvPr>
            <p:ph type="sldNum" sz="quarter" idx="5"/>
          </p:nvPr>
        </p:nvSpPr>
        <p:spPr/>
        <p:txBody>
          <a:bodyPr/>
          <a:lstStyle/>
          <a:p>
            <a:fld id="{5225B18A-44E1-4226-A09E-B3B81C0042AB}" type="slidenum">
              <a:rPr lang="en-AU" smtClean="0"/>
              <a:t>18</a:t>
            </a:fld>
            <a:endParaRPr lang="en-AU"/>
          </a:p>
        </p:txBody>
      </p:sp>
    </p:spTree>
    <p:extLst>
      <p:ext uri="{BB962C8B-B14F-4D97-AF65-F5344CB8AC3E}">
        <p14:creationId xmlns:p14="http://schemas.microsoft.com/office/powerpoint/2010/main" val="246681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a:t>Adrian: </a:t>
            </a:r>
            <a:r>
              <a:rPr lang="en-AU" b="0" i="0">
                <a:solidFill>
                  <a:srgbClr val="717376"/>
                </a:solidFill>
                <a:effectLst/>
                <a:latin typeface="Lato"/>
              </a:rPr>
              <a:t>Many people think that Mathematics is tedious and unessential for their lives. However, for many, Maths is integrated into so many jobs and careers. Some people who immerse themselves in Mathematics can even use it to change the world. So, how can Mathematics make a change? What techniques and methods is mathematics used to enhance data and research? How does Maths help make a decision?</a:t>
            </a:r>
          </a:p>
          <a:p>
            <a:pPr algn="l"/>
            <a:endParaRPr lang="en-AU" b="0" i="0">
              <a:solidFill>
                <a:srgbClr val="717376"/>
              </a:solidFill>
              <a:effectLst/>
              <a:latin typeface="Lato"/>
            </a:endParaRPr>
          </a:p>
          <a:p>
            <a:pPr algn="l"/>
            <a:r>
              <a:rPr lang="en-AU" b="0" i="0">
                <a:solidFill>
                  <a:srgbClr val="717376"/>
                </a:solidFill>
                <a:effectLst/>
                <a:latin typeface="Lato"/>
              </a:rPr>
              <a:t>Adrian: Well, data has a lot to do with. Statistics is becoming more and more important in life, and mathematicians find themselves more at the forefront of sustainability. They help make maths more accessible and use their knowledge to develop technologies. Math’s and science go hand in hand, and we have decided to show this using the example of transport emissions.</a:t>
            </a:r>
          </a:p>
          <a:p>
            <a:endParaRPr lang="en-AU"/>
          </a:p>
        </p:txBody>
      </p:sp>
      <p:sp>
        <p:nvSpPr>
          <p:cNvPr id="4" name="Slide Number Placeholder 3"/>
          <p:cNvSpPr>
            <a:spLocks noGrp="1"/>
          </p:cNvSpPr>
          <p:nvPr>
            <p:ph type="sldNum" sz="quarter" idx="5"/>
          </p:nvPr>
        </p:nvSpPr>
        <p:spPr/>
        <p:txBody>
          <a:bodyPr/>
          <a:lstStyle/>
          <a:p>
            <a:fld id="{5225B18A-44E1-4226-A09E-B3B81C0042AB}" type="slidenum">
              <a:rPr lang="en-AU" smtClean="0"/>
              <a:t>2</a:t>
            </a:fld>
            <a:endParaRPr lang="en-AU"/>
          </a:p>
        </p:txBody>
      </p:sp>
    </p:spTree>
    <p:extLst>
      <p:ext uri="{BB962C8B-B14F-4D97-AF65-F5344CB8AC3E}">
        <p14:creationId xmlns:p14="http://schemas.microsoft.com/office/powerpoint/2010/main" val="407228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Senuka to read off the </a:t>
            </a:r>
            <a:r>
              <a:rPr lang="en-US" altLang="zh-CN"/>
              <a:t>mission.</a:t>
            </a:r>
            <a:endParaRPr lang="en-AU"/>
          </a:p>
        </p:txBody>
      </p:sp>
      <p:sp>
        <p:nvSpPr>
          <p:cNvPr id="4" name="Slide Number Placeholder 3"/>
          <p:cNvSpPr>
            <a:spLocks noGrp="1"/>
          </p:cNvSpPr>
          <p:nvPr>
            <p:ph type="sldNum" sz="quarter" idx="5"/>
          </p:nvPr>
        </p:nvSpPr>
        <p:spPr/>
        <p:txBody>
          <a:bodyPr/>
          <a:lstStyle/>
          <a:p>
            <a:fld id="{5225B18A-44E1-4226-A09E-B3B81C0042AB}" type="slidenum">
              <a:rPr lang="en-AU" smtClean="0"/>
              <a:t>3</a:t>
            </a:fld>
            <a:endParaRPr lang="en-AU"/>
          </a:p>
        </p:txBody>
      </p:sp>
    </p:spTree>
    <p:extLst>
      <p:ext uri="{BB962C8B-B14F-4D97-AF65-F5344CB8AC3E}">
        <p14:creationId xmlns:p14="http://schemas.microsoft.com/office/powerpoint/2010/main" val="398225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Lucas: Some people might call emissions fake news, but here’s the truth. As you can see in the graph from our world in data, 16.2% of emissions are derived from transport! That means about 8 billion tonnes of carbon dioxide equivalents!</a:t>
            </a:r>
          </a:p>
        </p:txBody>
      </p:sp>
      <p:sp>
        <p:nvSpPr>
          <p:cNvPr id="4" name="Slide Number Placeholder 3"/>
          <p:cNvSpPr>
            <a:spLocks noGrp="1"/>
          </p:cNvSpPr>
          <p:nvPr>
            <p:ph type="sldNum" sz="quarter" idx="5"/>
          </p:nvPr>
        </p:nvSpPr>
        <p:spPr/>
        <p:txBody>
          <a:bodyPr/>
          <a:lstStyle/>
          <a:p>
            <a:fld id="{5225B18A-44E1-4226-A09E-B3B81C0042AB}" type="slidenum">
              <a:rPr lang="en-AU" smtClean="0"/>
              <a:t>4</a:t>
            </a:fld>
            <a:endParaRPr lang="en-AU"/>
          </a:p>
        </p:txBody>
      </p:sp>
    </p:spTree>
    <p:extLst>
      <p:ext uri="{BB962C8B-B14F-4D97-AF65-F5344CB8AC3E}">
        <p14:creationId xmlns:p14="http://schemas.microsoft.com/office/powerpoint/2010/main" val="418764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Senuka: When we split emissions down to sectors, electricity and heat is the major contributor to emissions. But let’s take a look at the minor sectors.</a:t>
            </a:r>
          </a:p>
          <a:p>
            <a:r>
              <a:rPr lang="en-AU"/>
              <a:t>*Play video*</a:t>
            </a:r>
          </a:p>
        </p:txBody>
      </p:sp>
      <p:sp>
        <p:nvSpPr>
          <p:cNvPr id="4" name="Slide Number Placeholder 3"/>
          <p:cNvSpPr>
            <a:spLocks noGrp="1"/>
          </p:cNvSpPr>
          <p:nvPr>
            <p:ph type="sldNum" sz="quarter" idx="5"/>
          </p:nvPr>
        </p:nvSpPr>
        <p:spPr/>
        <p:txBody>
          <a:bodyPr/>
          <a:lstStyle/>
          <a:p>
            <a:fld id="{5225B18A-44E1-4226-A09E-B3B81C0042AB}" type="slidenum">
              <a:rPr lang="en-AU" smtClean="0"/>
              <a:t>5</a:t>
            </a:fld>
            <a:endParaRPr lang="en-AU"/>
          </a:p>
        </p:txBody>
      </p:sp>
    </p:spTree>
    <p:extLst>
      <p:ext uri="{BB962C8B-B14F-4D97-AF65-F5344CB8AC3E}">
        <p14:creationId xmlns:p14="http://schemas.microsoft.com/office/powerpoint/2010/main" val="28196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Adrian: Now let’s see from where these transport emissions come from. You can see here that 74.5% of emissions can from road vehicles! This is about 5.96 billion tons of carbon dioxide released into the atmosphere annually. Surely we can do something about this!</a:t>
            </a:r>
          </a:p>
        </p:txBody>
      </p:sp>
      <p:sp>
        <p:nvSpPr>
          <p:cNvPr id="4" name="Slide Number Placeholder 3"/>
          <p:cNvSpPr>
            <a:spLocks noGrp="1"/>
          </p:cNvSpPr>
          <p:nvPr>
            <p:ph type="sldNum" sz="quarter" idx="5"/>
          </p:nvPr>
        </p:nvSpPr>
        <p:spPr/>
        <p:txBody>
          <a:bodyPr/>
          <a:lstStyle/>
          <a:p>
            <a:fld id="{5225B18A-44E1-4226-A09E-B3B81C0042AB}" type="slidenum">
              <a:rPr lang="en-AU" smtClean="0"/>
              <a:t>6</a:t>
            </a:fld>
            <a:endParaRPr lang="en-AU"/>
          </a:p>
        </p:txBody>
      </p:sp>
    </p:spTree>
    <p:extLst>
      <p:ext uri="{BB962C8B-B14F-4D97-AF65-F5344CB8AC3E}">
        <p14:creationId xmlns:p14="http://schemas.microsoft.com/office/powerpoint/2010/main" val="130330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Lucas: So, how do we use our knowledge of maths to solve the situation?</a:t>
            </a:r>
          </a:p>
          <a:p>
            <a:r>
              <a:rPr lang="en-AU"/>
              <a:t>Senuka: We will split the argument into three sections.</a:t>
            </a:r>
          </a:p>
        </p:txBody>
      </p:sp>
      <p:sp>
        <p:nvSpPr>
          <p:cNvPr id="4" name="Slide Number Placeholder 3"/>
          <p:cNvSpPr>
            <a:spLocks noGrp="1"/>
          </p:cNvSpPr>
          <p:nvPr>
            <p:ph type="sldNum" sz="quarter" idx="5"/>
          </p:nvPr>
        </p:nvSpPr>
        <p:spPr/>
        <p:txBody>
          <a:bodyPr/>
          <a:lstStyle/>
          <a:p>
            <a:fld id="{5225B18A-44E1-4226-A09E-B3B81C0042AB}" type="slidenum">
              <a:rPr lang="en-AU" smtClean="0"/>
              <a:t>7</a:t>
            </a:fld>
            <a:endParaRPr lang="en-AU"/>
          </a:p>
        </p:txBody>
      </p:sp>
    </p:spTree>
    <p:extLst>
      <p:ext uri="{BB962C8B-B14F-4D97-AF65-F5344CB8AC3E}">
        <p14:creationId xmlns:p14="http://schemas.microsoft.com/office/powerpoint/2010/main" val="194585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Lucas: Firstly, maths is important in filtering data. Proficient mathematicians should be able to collect masses of data but only use the important parts.</a:t>
            </a:r>
          </a:p>
        </p:txBody>
      </p:sp>
      <p:sp>
        <p:nvSpPr>
          <p:cNvPr id="4" name="Slide Number Placeholder 3"/>
          <p:cNvSpPr>
            <a:spLocks noGrp="1"/>
          </p:cNvSpPr>
          <p:nvPr>
            <p:ph type="sldNum" sz="quarter" idx="5"/>
          </p:nvPr>
        </p:nvSpPr>
        <p:spPr/>
        <p:txBody>
          <a:bodyPr/>
          <a:lstStyle/>
          <a:p>
            <a:fld id="{5225B18A-44E1-4226-A09E-B3B81C0042AB}" type="slidenum">
              <a:rPr lang="en-AU" smtClean="0"/>
              <a:t>8</a:t>
            </a:fld>
            <a:endParaRPr lang="en-AU"/>
          </a:p>
        </p:txBody>
      </p:sp>
    </p:spTree>
    <p:extLst>
      <p:ext uri="{BB962C8B-B14F-4D97-AF65-F5344CB8AC3E}">
        <p14:creationId xmlns:p14="http://schemas.microsoft.com/office/powerpoint/2010/main" val="260970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Adrian: For example, in this bar graph from the International Council on Clean Transportation, we can see here that there are many subsections for different cars.</a:t>
            </a:r>
          </a:p>
          <a:p>
            <a:r>
              <a:rPr lang="en-AU"/>
              <a:t>However, all we need to look at is the leftmost bar, which is the average European car, and the Electric European Union average. Immediately we notice that electric cars do not produce tailpipe emissions, but produce additional emissions through the manufacturing of their lithium battery. Many people claim that this completely reverses the impact of electric cars, but you can see here that an average electric car still produces half of the emissions of a conventional petrol car. So that claim is incorrect.</a:t>
            </a:r>
          </a:p>
        </p:txBody>
      </p:sp>
      <p:sp>
        <p:nvSpPr>
          <p:cNvPr id="4" name="Slide Number Placeholder 3"/>
          <p:cNvSpPr>
            <a:spLocks noGrp="1"/>
          </p:cNvSpPr>
          <p:nvPr>
            <p:ph type="sldNum" sz="quarter" idx="5"/>
          </p:nvPr>
        </p:nvSpPr>
        <p:spPr/>
        <p:txBody>
          <a:bodyPr/>
          <a:lstStyle/>
          <a:p>
            <a:fld id="{5225B18A-44E1-4226-A09E-B3B81C0042AB}" type="slidenum">
              <a:rPr lang="en-AU" smtClean="0"/>
              <a:t>9</a:t>
            </a:fld>
            <a:endParaRPr lang="en-AU"/>
          </a:p>
        </p:txBody>
      </p:sp>
    </p:spTree>
    <p:extLst>
      <p:ext uri="{BB962C8B-B14F-4D97-AF65-F5344CB8AC3E}">
        <p14:creationId xmlns:p14="http://schemas.microsoft.com/office/powerpoint/2010/main" val="373262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11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1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28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52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84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83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38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91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37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12/4/2020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12/4/2020</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4171096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9"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803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2A322-AAE1-4683-A35D-7A7A51088626}"/>
              </a:ext>
            </a:extLst>
          </p:cNvPr>
          <p:cNvSpPr>
            <a:spLocks noGrp="1"/>
          </p:cNvSpPr>
          <p:nvPr>
            <p:ph type="ctrTitle"/>
          </p:nvPr>
        </p:nvSpPr>
        <p:spPr>
          <a:xfrm>
            <a:off x="1500136" y="590062"/>
            <a:ext cx="5141964" cy="2838938"/>
          </a:xfrm>
        </p:spPr>
        <p:txBody>
          <a:bodyPr>
            <a:normAutofit/>
          </a:bodyPr>
          <a:lstStyle/>
          <a:p>
            <a:r>
              <a:rPr lang="en-AU" sz="5400">
                <a:solidFill>
                  <a:schemeClr val="bg1"/>
                </a:solidFill>
              </a:rPr>
              <a:t>Reducing Carbon Emissions</a:t>
            </a:r>
          </a:p>
        </p:txBody>
      </p:sp>
      <p:sp>
        <p:nvSpPr>
          <p:cNvPr id="3" name="Subtitle 2">
            <a:extLst>
              <a:ext uri="{FF2B5EF4-FFF2-40B4-BE49-F238E27FC236}">
                <a16:creationId xmlns:a16="http://schemas.microsoft.com/office/drawing/2014/main" id="{EC1C6163-6D97-45F3-8A80-D8A6C97408D2}"/>
              </a:ext>
            </a:extLst>
          </p:cNvPr>
          <p:cNvSpPr>
            <a:spLocks noGrp="1"/>
          </p:cNvSpPr>
          <p:nvPr>
            <p:ph type="subTitle" idx="1"/>
          </p:nvPr>
        </p:nvSpPr>
        <p:spPr>
          <a:xfrm>
            <a:off x="1500136" y="3505199"/>
            <a:ext cx="5141949" cy="1198120"/>
          </a:xfrm>
        </p:spPr>
        <p:txBody>
          <a:bodyPr>
            <a:normAutofit/>
          </a:bodyPr>
          <a:lstStyle/>
          <a:p>
            <a:r>
              <a:rPr lang="en-AU" sz="2000">
                <a:solidFill>
                  <a:schemeClr val="bg1"/>
                </a:solidFill>
              </a:rPr>
              <a:t>By Adrian </a:t>
            </a:r>
            <a:r>
              <a:rPr lang="en-AU" sz="2000" err="1">
                <a:solidFill>
                  <a:schemeClr val="bg1"/>
                </a:solidFill>
              </a:rPr>
              <a:t>Chavez-Nahui</a:t>
            </a:r>
            <a:endParaRPr lang="en-AU" sz="2000">
              <a:solidFill>
                <a:schemeClr val="bg1"/>
              </a:solidFill>
            </a:endParaRPr>
          </a:p>
          <a:p>
            <a:r>
              <a:rPr lang="en-AU" sz="2000">
                <a:solidFill>
                  <a:schemeClr val="bg1"/>
                </a:solidFill>
              </a:rPr>
              <a:t>    Senuka Jayasekara</a:t>
            </a:r>
          </a:p>
          <a:p>
            <a:r>
              <a:rPr lang="en-AU" sz="2000">
                <a:solidFill>
                  <a:schemeClr val="bg1"/>
                </a:solidFill>
              </a:rPr>
              <a:t>    Lucas Trim</a:t>
            </a:r>
          </a:p>
        </p:txBody>
      </p:sp>
      <p:pic>
        <p:nvPicPr>
          <p:cNvPr id="5" name="Picture 4">
            <a:extLst>
              <a:ext uri="{FF2B5EF4-FFF2-40B4-BE49-F238E27FC236}">
                <a16:creationId xmlns:a16="http://schemas.microsoft.com/office/drawing/2014/main" id="{F91C8EED-4CE9-49B3-8CB3-B25641B42E16}"/>
              </a:ext>
            </a:extLst>
          </p:cNvPr>
          <p:cNvPicPr>
            <a:picLocks noChangeAspect="1"/>
          </p:cNvPicPr>
          <p:nvPr/>
        </p:nvPicPr>
        <p:blipFill rotWithShape="1">
          <a:blip r:embed="rId3"/>
          <a:srcRect l="28996" r="16041" b="-1"/>
          <a:stretch/>
        </p:blipFill>
        <p:spPr>
          <a:xfrm>
            <a:off x="7490574" y="10"/>
            <a:ext cx="4711700" cy="6857990"/>
          </a:xfrm>
          <a:prstGeom prst="rect">
            <a:avLst/>
          </a:prstGeom>
        </p:spPr>
      </p:pic>
      <p:sp>
        <p:nvSpPr>
          <p:cNvPr id="1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44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90EE51D-BE91-4B2F-83CD-7597770B6CEB}"/>
              </a:ext>
            </a:extLst>
          </p:cNvPr>
          <p:cNvPicPr>
            <a:picLocks noChangeAspect="1"/>
          </p:cNvPicPr>
          <p:nvPr/>
        </p:nvPicPr>
        <p:blipFill rotWithShape="1">
          <a:blip r:embed="rId3"/>
          <a:srcRect/>
          <a:stretch/>
        </p:blipFill>
        <p:spPr>
          <a:xfrm>
            <a:off x="3" y="-22"/>
            <a:ext cx="12191997" cy="6858022"/>
          </a:xfrm>
          <a:prstGeom prst="rect">
            <a:avLst/>
          </a:prstGeom>
        </p:spPr>
      </p:pic>
      <p:sp>
        <p:nvSpPr>
          <p:cNvPr id="10" name="Rectangle 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C0A56-A07F-42EC-B144-D5CA289E1467}"/>
              </a:ext>
            </a:extLst>
          </p:cNvPr>
          <p:cNvSpPr>
            <a:spLocks noGrp="1"/>
          </p:cNvSpPr>
          <p:nvPr>
            <p:ph type="title"/>
          </p:nvPr>
        </p:nvSpPr>
        <p:spPr>
          <a:xfrm>
            <a:off x="2270602" y="643467"/>
            <a:ext cx="9277934" cy="3569242"/>
          </a:xfrm>
        </p:spPr>
        <p:txBody>
          <a:bodyPr vert="horz" lIns="91440" tIns="45720" rIns="91440" bIns="45720" rtlCol="0" anchor="t">
            <a:normAutofit/>
          </a:bodyPr>
          <a:lstStyle/>
          <a:p>
            <a:pPr algn="r"/>
            <a:r>
              <a:rPr lang="en-US" sz="6000" b="1" i="0" kern="1200" cap="all" baseline="0">
                <a:solidFill>
                  <a:schemeClr val="bg1"/>
                </a:solidFill>
                <a:latin typeface="+mj-lt"/>
                <a:ea typeface="+mj-ea"/>
                <a:cs typeface="+mj-cs"/>
              </a:rPr>
              <a:t>Petrol Vs Electric vs </a:t>
            </a:r>
            <a:r>
              <a:rPr lang="en-US" sz="6000" b="1" i="0" kern="1200" cap="all" baseline="0" err="1">
                <a:solidFill>
                  <a:schemeClr val="bg1"/>
                </a:solidFill>
                <a:latin typeface="+mj-lt"/>
                <a:ea typeface="+mj-ea"/>
                <a:cs typeface="+mj-cs"/>
              </a:rPr>
              <a:t>HYbrid</a:t>
            </a:r>
            <a:endParaRPr lang="en-US" sz="6000" b="1" i="0" kern="1200" cap="all" baseline="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7A13A1E3-6E09-4ED0-B482-121BCF0D44E8}"/>
              </a:ext>
            </a:extLst>
          </p:cNvPr>
          <p:cNvPicPr>
            <a:picLocks noChangeAspect="1"/>
          </p:cNvPicPr>
          <p:nvPr/>
        </p:nvPicPr>
        <p:blipFill>
          <a:blip r:embed="rId4"/>
          <a:stretch>
            <a:fillRect/>
          </a:stretch>
        </p:blipFill>
        <p:spPr>
          <a:xfrm>
            <a:off x="1948672" y="2278444"/>
            <a:ext cx="8130270" cy="4372499"/>
          </a:xfrm>
          <a:prstGeom prst="rect">
            <a:avLst/>
          </a:prstGeom>
        </p:spPr>
      </p:pic>
    </p:spTree>
    <p:extLst>
      <p:ext uri="{BB962C8B-B14F-4D97-AF65-F5344CB8AC3E}">
        <p14:creationId xmlns:p14="http://schemas.microsoft.com/office/powerpoint/2010/main" val="42795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5E2428-9DF2-4F7F-B2E7-B5402169B6C0}"/>
              </a:ext>
            </a:extLst>
          </p:cNvPr>
          <p:cNvPicPr>
            <a:picLocks noChangeAspect="1"/>
          </p:cNvPicPr>
          <p:nvPr/>
        </p:nvPicPr>
        <p:blipFill rotWithShape="1">
          <a:blip r:embed="rId3"/>
          <a:srcRect t="9302" r="-1" b="6406"/>
          <a:stretch/>
        </p:blipFill>
        <p:spPr>
          <a:xfrm>
            <a:off x="20" y="10"/>
            <a:ext cx="12188932" cy="6857990"/>
          </a:xfrm>
          <a:prstGeom prst="rect">
            <a:avLst/>
          </a:prstGeom>
        </p:spPr>
      </p:pic>
      <p:sp>
        <p:nvSpPr>
          <p:cNvPr id="13" name="Rectangle 12">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8EF48-651B-4E0C-8A75-F88BBB7BEFE5}"/>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400" b="1" i="0" kern="1200" cap="all" baseline="0">
                <a:solidFill>
                  <a:schemeClr val="bg1"/>
                </a:solidFill>
                <a:latin typeface="+mj-lt"/>
                <a:ea typeface="+mj-ea"/>
                <a:cs typeface="+mj-cs"/>
              </a:rPr>
              <a:t>Extrapolating</a:t>
            </a:r>
          </a:p>
        </p:txBody>
      </p:sp>
      <p:sp>
        <p:nvSpPr>
          <p:cNvPr id="3" name="Text Placeholder 2">
            <a:extLst>
              <a:ext uri="{FF2B5EF4-FFF2-40B4-BE49-F238E27FC236}">
                <a16:creationId xmlns:a16="http://schemas.microsoft.com/office/drawing/2014/main" id="{F4A5C8B1-62E2-4126-B2AB-6E273DB0E2F1}"/>
              </a:ext>
            </a:extLst>
          </p:cNvPr>
          <p:cNvSpPr>
            <a:spLocks noGrp="1"/>
          </p:cNvSpPr>
          <p:nvPr>
            <p:ph type="body" idx="1"/>
          </p:nvPr>
        </p:nvSpPr>
        <p:spPr>
          <a:xfrm>
            <a:off x="1524000" y="5636465"/>
            <a:ext cx="9144000" cy="646785"/>
          </a:xfrm>
        </p:spPr>
        <p:txBody>
          <a:bodyPr vert="horz" lIns="91440" tIns="45720" rIns="91440" bIns="45720" rtlCol="0">
            <a:normAutofit/>
          </a:bodyPr>
          <a:lstStyle/>
          <a:p>
            <a:pPr algn="ctr"/>
            <a:r>
              <a:rPr lang="en-US" kern="1200">
                <a:solidFill>
                  <a:schemeClr val="bg1"/>
                </a:solidFill>
                <a:latin typeface="+mn-lt"/>
                <a:ea typeface="+mn-ea"/>
                <a:cs typeface="+mn-cs"/>
              </a:rPr>
              <a:t>Making Predictions of the Future</a:t>
            </a:r>
          </a:p>
        </p:txBody>
      </p:sp>
    </p:spTree>
    <p:extLst>
      <p:ext uri="{BB962C8B-B14F-4D97-AF65-F5344CB8AC3E}">
        <p14:creationId xmlns:p14="http://schemas.microsoft.com/office/powerpoint/2010/main" val="75480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bar chart&#10;&#10;Description automatically generated">
            <a:extLst>
              <a:ext uri="{FF2B5EF4-FFF2-40B4-BE49-F238E27FC236}">
                <a16:creationId xmlns:a16="http://schemas.microsoft.com/office/drawing/2014/main" id="{D285794F-A324-4669-8061-3A666223B59D}"/>
              </a:ext>
            </a:extLst>
          </p:cNvPr>
          <p:cNvPicPr>
            <a:picLocks noGrp="1" noChangeAspect="1"/>
          </p:cNvPicPr>
          <p:nvPr>
            <p:ph sz="half" idx="2"/>
          </p:nvPr>
        </p:nvPicPr>
        <p:blipFill rotWithShape="1">
          <a:blip r:embed="rId3"/>
          <a:srcRect t="9252" r="-1" b="-1"/>
          <a:stretch/>
        </p:blipFill>
        <p:spPr>
          <a:xfrm>
            <a:off x="20" y="10"/>
            <a:ext cx="12188932" cy="6857990"/>
          </a:xfrm>
          <a:prstGeom prst="rect">
            <a:avLst/>
          </a:prstGeom>
        </p:spPr>
      </p:pic>
      <p:sp>
        <p:nvSpPr>
          <p:cNvPr id="45" name="Rectangle 44">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9945F-CF56-4A84-B1B2-6CDC1CD28D45}"/>
              </a:ext>
            </a:extLst>
          </p:cNvPr>
          <p:cNvSpPr>
            <a:spLocks noGrp="1"/>
          </p:cNvSpPr>
          <p:nvPr>
            <p:ph type="title"/>
          </p:nvPr>
        </p:nvSpPr>
        <p:spPr>
          <a:xfrm>
            <a:off x="4209482" y="-38613"/>
            <a:ext cx="9144000" cy="1152663"/>
          </a:xfrm>
        </p:spPr>
        <p:txBody>
          <a:bodyPr vert="horz" lIns="91440" tIns="45720" rIns="91440" bIns="45720" rtlCol="0" anchor="b">
            <a:normAutofit/>
          </a:bodyPr>
          <a:lstStyle/>
          <a:p>
            <a:pPr algn="ctr"/>
            <a:r>
              <a:rPr lang="en-US" b="1" i="0" kern="1200" cap="all" baseline="0">
                <a:latin typeface="+mj-lt"/>
                <a:ea typeface="+mj-ea"/>
                <a:cs typeface="+mj-cs"/>
              </a:rPr>
              <a:t>Case Study: Britain</a:t>
            </a:r>
          </a:p>
        </p:txBody>
      </p:sp>
      <p:sp>
        <p:nvSpPr>
          <p:cNvPr id="3" name="Content Placeholder 2">
            <a:extLst>
              <a:ext uri="{FF2B5EF4-FFF2-40B4-BE49-F238E27FC236}">
                <a16:creationId xmlns:a16="http://schemas.microsoft.com/office/drawing/2014/main" id="{5F71B3DD-F07E-4F62-89E7-4CABF69528C3}"/>
              </a:ext>
            </a:extLst>
          </p:cNvPr>
          <p:cNvSpPr>
            <a:spLocks noGrp="1"/>
          </p:cNvSpPr>
          <p:nvPr>
            <p:ph sz="half" idx="1"/>
          </p:nvPr>
        </p:nvSpPr>
        <p:spPr>
          <a:xfrm>
            <a:off x="1522476" y="6448123"/>
            <a:ext cx="9144000" cy="646785"/>
          </a:xfrm>
        </p:spPr>
        <p:txBody>
          <a:bodyPr vert="horz" lIns="91440" tIns="45720" rIns="91440" bIns="45720" rtlCol="0">
            <a:normAutofit/>
          </a:bodyPr>
          <a:lstStyle/>
          <a:p>
            <a:pPr marL="0" indent="0" algn="ctr">
              <a:buNone/>
            </a:pPr>
            <a:r>
              <a:rPr lang="en-US" sz="2400" kern="1200">
                <a:solidFill>
                  <a:schemeClr val="bg1"/>
                </a:solidFill>
                <a:latin typeface="+mn-lt"/>
                <a:ea typeface="+mn-ea"/>
                <a:cs typeface="+mn-cs"/>
              </a:rPr>
              <a:t>Britain is ceasing production of electric cars by 2030!</a:t>
            </a:r>
          </a:p>
        </p:txBody>
      </p:sp>
    </p:spTree>
    <p:extLst>
      <p:ext uri="{BB962C8B-B14F-4D97-AF65-F5344CB8AC3E}">
        <p14:creationId xmlns:p14="http://schemas.microsoft.com/office/powerpoint/2010/main" val="100046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EF0DD3C-B7CA-4FFE-8DD2-D3F7BD3C7F49}"/>
              </a:ext>
            </a:extLst>
          </p:cNvPr>
          <p:cNvGraphicFramePr>
            <a:graphicFrameLocks/>
          </p:cNvGraphicFramePr>
          <p:nvPr>
            <p:extLst>
              <p:ext uri="{D42A27DB-BD31-4B8C-83A1-F6EECF244321}">
                <p14:modId xmlns:p14="http://schemas.microsoft.com/office/powerpoint/2010/main" val="3789806394"/>
              </p:ext>
            </p:extLst>
          </p:nvPr>
        </p:nvGraphicFramePr>
        <p:xfrm>
          <a:off x="1219388" y="924674"/>
          <a:ext cx="10246572" cy="5519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662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DE84-6D87-4423-A3CB-A7388A25D589}"/>
              </a:ext>
            </a:extLst>
          </p:cNvPr>
          <p:cNvSpPr>
            <a:spLocks noGrp="1"/>
          </p:cNvSpPr>
          <p:nvPr>
            <p:ph type="title"/>
          </p:nvPr>
        </p:nvSpPr>
        <p:spPr/>
        <p:txBody>
          <a:bodyPr/>
          <a:lstStyle/>
          <a:p>
            <a:r>
              <a:rPr lang="en-AU"/>
              <a:t>Extrapolation:</a:t>
            </a:r>
          </a:p>
        </p:txBody>
      </p:sp>
      <p:graphicFrame>
        <p:nvGraphicFramePr>
          <p:cNvPr id="3" name="Table 2">
            <a:extLst>
              <a:ext uri="{FF2B5EF4-FFF2-40B4-BE49-F238E27FC236}">
                <a16:creationId xmlns:a16="http://schemas.microsoft.com/office/drawing/2014/main" id="{906C2F8A-6C34-4E76-BD76-78658DEBBAD8}"/>
              </a:ext>
            </a:extLst>
          </p:cNvPr>
          <p:cNvGraphicFramePr>
            <a:graphicFrameLocks noGrp="1"/>
          </p:cNvGraphicFramePr>
          <p:nvPr>
            <p:extLst>
              <p:ext uri="{D42A27DB-BD31-4B8C-83A1-F6EECF244321}">
                <p14:modId xmlns:p14="http://schemas.microsoft.com/office/powerpoint/2010/main" val="721762115"/>
              </p:ext>
            </p:extLst>
          </p:nvPr>
        </p:nvGraphicFramePr>
        <p:xfrm>
          <a:off x="198089" y="2030156"/>
          <a:ext cx="11795822" cy="1398844"/>
        </p:xfrm>
        <a:graphic>
          <a:graphicData uri="http://schemas.openxmlformats.org/drawingml/2006/table">
            <a:tbl>
              <a:tblPr>
                <a:tableStyleId>{5C22544A-7EE6-4342-B048-85BDC9FD1C3A}</a:tableStyleId>
              </a:tblPr>
              <a:tblGrid>
                <a:gridCol w="1141999">
                  <a:extLst>
                    <a:ext uri="{9D8B030D-6E8A-4147-A177-3AD203B41FA5}">
                      <a16:colId xmlns:a16="http://schemas.microsoft.com/office/drawing/2014/main" val="2834674836"/>
                    </a:ext>
                  </a:extLst>
                </a:gridCol>
                <a:gridCol w="574158">
                  <a:extLst>
                    <a:ext uri="{9D8B030D-6E8A-4147-A177-3AD203B41FA5}">
                      <a16:colId xmlns:a16="http://schemas.microsoft.com/office/drawing/2014/main" val="2133783987"/>
                    </a:ext>
                  </a:extLst>
                </a:gridCol>
                <a:gridCol w="1294856">
                  <a:extLst>
                    <a:ext uri="{9D8B030D-6E8A-4147-A177-3AD203B41FA5}">
                      <a16:colId xmlns:a16="http://schemas.microsoft.com/office/drawing/2014/main" val="1165245505"/>
                    </a:ext>
                  </a:extLst>
                </a:gridCol>
                <a:gridCol w="2851842">
                  <a:extLst>
                    <a:ext uri="{9D8B030D-6E8A-4147-A177-3AD203B41FA5}">
                      <a16:colId xmlns:a16="http://schemas.microsoft.com/office/drawing/2014/main" val="3851564295"/>
                    </a:ext>
                  </a:extLst>
                </a:gridCol>
                <a:gridCol w="2732567">
                  <a:extLst>
                    <a:ext uri="{9D8B030D-6E8A-4147-A177-3AD203B41FA5}">
                      <a16:colId xmlns:a16="http://schemas.microsoft.com/office/drawing/2014/main" val="813861950"/>
                    </a:ext>
                  </a:extLst>
                </a:gridCol>
                <a:gridCol w="1403498">
                  <a:extLst>
                    <a:ext uri="{9D8B030D-6E8A-4147-A177-3AD203B41FA5}">
                      <a16:colId xmlns:a16="http://schemas.microsoft.com/office/drawing/2014/main" val="2363879233"/>
                    </a:ext>
                  </a:extLst>
                </a:gridCol>
                <a:gridCol w="1796902">
                  <a:extLst>
                    <a:ext uri="{9D8B030D-6E8A-4147-A177-3AD203B41FA5}">
                      <a16:colId xmlns:a16="http://schemas.microsoft.com/office/drawing/2014/main" val="1308850255"/>
                    </a:ext>
                  </a:extLst>
                </a:gridCol>
              </a:tblGrid>
              <a:tr h="750014">
                <a:tc>
                  <a:txBody>
                    <a:bodyPr/>
                    <a:lstStyle/>
                    <a:p>
                      <a:pPr algn="l" fontAlgn="b"/>
                      <a:r>
                        <a:rPr lang="en-AU" sz="2000" u="none" strike="noStrike">
                          <a:effectLst/>
                          <a:latin typeface="Calibri" panose="020F0502020204030204" pitchFamily="34" charset="0"/>
                          <a:cs typeface="Calibri" panose="020F0502020204030204" pitchFamily="34" charset="0"/>
                        </a:rPr>
                        <a:t>Petrol Cars</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solidFill>
                      <a:srgbClr val="FFC000"/>
                    </a:solidFill>
                  </a:tcPr>
                </a:tc>
                <a:tc>
                  <a:txBody>
                    <a:bodyPr/>
                    <a:lstStyle/>
                    <a:p>
                      <a:pPr algn="l" fontAlgn="b"/>
                      <a:r>
                        <a:rPr lang="en-AU" sz="2000" u="none" strike="noStrike">
                          <a:effectLst/>
                          <a:latin typeface="Calibri" panose="020F0502020204030204" pitchFamily="34" charset="0"/>
                          <a:cs typeface="Calibri" panose="020F0502020204030204" pitchFamily="34" charset="0"/>
                        </a:rPr>
                        <a:t>g/km</a:t>
                      </a:r>
                    </a:p>
                    <a:p>
                      <a:pPr algn="l" fontAlgn="b"/>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solidFill>
                      <a:srgbClr val="FFC000"/>
                    </a:solidFill>
                  </a:tcPr>
                </a:tc>
                <a:tc>
                  <a:txBody>
                    <a:bodyPr/>
                    <a:lstStyle/>
                    <a:p>
                      <a:pPr algn="l" fontAlgn="b"/>
                      <a:endParaRPr lang="en-AU" sz="2000" u="none" strike="noStrike">
                        <a:effectLst/>
                        <a:latin typeface="Calibri" panose="020F0502020204030204" pitchFamily="34" charset="0"/>
                        <a:cs typeface="Calibri" panose="020F0502020204030204" pitchFamily="34" charset="0"/>
                      </a:endParaRPr>
                    </a:p>
                    <a:p>
                      <a:pPr algn="l" fontAlgn="b"/>
                      <a:r>
                        <a:rPr lang="en-AU" sz="2000" u="none" strike="noStrike">
                          <a:effectLst/>
                          <a:latin typeface="Calibri" panose="020F0502020204030204" pitchFamily="34" charset="0"/>
                          <a:cs typeface="Calibri" panose="020F0502020204030204" pitchFamily="34" charset="0"/>
                        </a:rPr>
                        <a:t>Km per year</a:t>
                      </a:r>
                    </a:p>
                    <a:p>
                      <a:pPr algn="l" fontAlgn="b"/>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solidFill>
                      <a:srgbClr val="FFC000"/>
                    </a:solidFill>
                  </a:tcPr>
                </a:tc>
                <a:tc>
                  <a:txBody>
                    <a:bodyPr/>
                    <a:lstStyle/>
                    <a:p>
                      <a:pPr algn="l" fontAlgn="b"/>
                      <a:r>
                        <a:rPr lang="en-AU" sz="2000" u="none" strike="noStrike">
                          <a:effectLst/>
                          <a:latin typeface="Calibri" panose="020F0502020204030204" pitchFamily="34" charset="0"/>
                          <a:cs typeface="Calibri" panose="020F0502020204030204" pitchFamily="34" charset="0"/>
                        </a:rPr>
                        <a:t>Emissions an year per car (grams)</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solidFill>
                      <a:srgbClr val="FFC000"/>
                    </a:solidFill>
                  </a:tcPr>
                </a:tc>
                <a:tc>
                  <a:txBody>
                    <a:bodyPr/>
                    <a:lstStyle/>
                    <a:p>
                      <a:pPr algn="l" fontAlgn="b"/>
                      <a:r>
                        <a:rPr lang="en-AU" sz="2000" u="none" strike="noStrike">
                          <a:effectLst/>
                          <a:latin typeface="Calibri" panose="020F0502020204030204" pitchFamily="34" charset="0"/>
                          <a:cs typeface="Calibri" panose="020F0502020204030204" pitchFamily="34" charset="0"/>
                        </a:rPr>
                        <a:t>Emissions an year per car (tons)</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solidFill>
                      <a:srgbClr val="FFC000"/>
                    </a:solidFill>
                  </a:tcPr>
                </a:tc>
                <a:tc>
                  <a:txBody>
                    <a:bodyPr/>
                    <a:lstStyle/>
                    <a:p>
                      <a:pPr algn="l" fontAlgn="b"/>
                      <a:r>
                        <a:rPr lang="en-AU" sz="2000" u="none" strike="noStrike">
                          <a:effectLst/>
                          <a:latin typeface="Calibri" panose="020F0502020204030204" pitchFamily="34" charset="0"/>
                          <a:cs typeface="Calibri" panose="020F0502020204030204" pitchFamily="34" charset="0"/>
                        </a:rPr>
                        <a:t>Total </a:t>
                      </a:r>
                    </a:p>
                    <a:p>
                      <a:pPr algn="l" fontAlgn="b"/>
                      <a:r>
                        <a:rPr lang="en-AU" sz="2000" u="none" strike="noStrike">
                          <a:effectLst/>
                          <a:latin typeface="Calibri" panose="020F0502020204030204" pitchFamily="34" charset="0"/>
                          <a:cs typeface="Calibri" panose="020F0502020204030204" pitchFamily="34" charset="0"/>
                        </a:rPr>
                        <a:t>(tons)</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solidFill>
                      <a:srgbClr val="FFC000"/>
                    </a:solidFill>
                  </a:tcPr>
                </a:tc>
                <a:tc>
                  <a:txBody>
                    <a:bodyPr/>
                    <a:lstStyle/>
                    <a:p>
                      <a:pPr algn="l" fontAlgn="b"/>
                      <a:r>
                        <a:rPr lang="en-AU" sz="2000" u="none" strike="noStrike">
                          <a:effectLst/>
                          <a:latin typeface="Calibri" panose="020F0502020204030204" pitchFamily="34" charset="0"/>
                          <a:cs typeface="Calibri" panose="020F0502020204030204" pitchFamily="34" charset="0"/>
                        </a:rPr>
                        <a:t>Total </a:t>
                      </a:r>
                    </a:p>
                    <a:p>
                      <a:pPr algn="l" fontAlgn="b"/>
                      <a:r>
                        <a:rPr lang="en-AU" sz="2000" u="none" strike="noStrike">
                          <a:effectLst/>
                          <a:latin typeface="Calibri" panose="020F0502020204030204" pitchFamily="34" charset="0"/>
                          <a:cs typeface="Calibri" panose="020F0502020204030204" pitchFamily="34" charset="0"/>
                        </a:rPr>
                        <a:t>(millions of tons)</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solidFill>
                      <a:srgbClr val="FFC000"/>
                    </a:solidFill>
                  </a:tcPr>
                </a:tc>
                <a:extLst>
                  <a:ext uri="{0D108BD9-81ED-4DB2-BD59-A6C34878D82A}">
                    <a16:rowId xmlns:a16="http://schemas.microsoft.com/office/drawing/2014/main" val="2329763097"/>
                  </a:ext>
                </a:extLst>
              </a:tr>
              <a:tr h="478094">
                <a:tc>
                  <a:txBody>
                    <a:bodyPr/>
                    <a:lstStyle/>
                    <a:p>
                      <a:pPr algn="r" fontAlgn="b"/>
                      <a:r>
                        <a:rPr lang="en-AU" sz="2000" u="none" strike="noStrike">
                          <a:effectLst/>
                          <a:latin typeface="Calibri" panose="020F0502020204030204" pitchFamily="34" charset="0"/>
                          <a:cs typeface="Calibri" panose="020F0502020204030204" pitchFamily="34" charset="0"/>
                        </a:rPr>
                        <a:t>1742220</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AU" sz="2000" u="none" strike="noStrike">
                          <a:effectLst/>
                          <a:latin typeface="Calibri" panose="020F0502020204030204" pitchFamily="34" charset="0"/>
                          <a:cs typeface="Calibri" panose="020F0502020204030204" pitchFamily="34" charset="0"/>
                        </a:rPr>
                        <a:t>165</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AU" sz="2000" u="none" strike="noStrike">
                          <a:effectLst/>
                          <a:latin typeface="Calibri" panose="020F0502020204030204" pitchFamily="34" charset="0"/>
                          <a:cs typeface="Calibri" panose="020F0502020204030204" pitchFamily="34" charset="0"/>
                        </a:rPr>
                        <a:t>16093.44</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AU" sz="2000" u="none" strike="noStrike">
                          <a:effectLst/>
                          <a:latin typeface="Calibri" panose="020F0502020204030204" pitchFamily="34" charset="0"/>
                          <a:cs typeface="Calibri" panose="020F0502020204030204" pitchFamily="34" charset="0"/>
                        </a:rPr>
                        <a:t>2655417.6</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AU" sz="2000" u="none" strike="noStrike">
                          <a:effectLst/>
                          <a:latin typeface="Calibri" panose="020F0502020204030204" pitchFamily="34" charset="0"/>
                          <a:cs typeface="Calibri" panose="020F0502020204030204" pitchFamily="34" charset="0"/>
                        </a:rPr>
                        <a:t>2.6554176</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AU" sz="2000" u="none" strike="noStrike">
                          <a:effectLst/>
                          <a:latin typeface="Calibri" panose="020F0502020204030204" pitchFamily="34" charset="0"/>
                          <a:cs typeface="Calibri" panose="020F0502020204030204" pitchFamily="34" charset="0"/>
                        </a:rPr>
                        <a:t>4626322.161</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AU" sz="2000" u="none" strike="noStrike">
                          <a:effectLst/>
                          <a:latin typeface="Calibri" panose="020F0502020204030204" pitchFamily="34" charset="0"/>
                          <a:cs typeface="Calibri" panose="020F0502020204030204" pitchFamily="34" charset="0"/>
                        </a:rPr>
                        <a:t>4.626322161</a:t>
                      </a:r>
                      <a:endParaRPr lang="en-AU" sz="20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4152442363"/>
                  </a:ext>
                </a:extLst>
              </a:tr>
            </a:tbl>
          </a:graphicData>
        </a:graphic>
      </p:graphicFrame>
      <p:sp>
        <p:nvSpPr>
          <p:cNvPr id="4" name="TextBox 3">
            <a:extLst>
              <a:ext uri="{FF2B5EF4-FFF2-40B4-BE49-F238E27FC236}">
                <a16:creationId xmlns:a16="http://schemas.microsoft.com/office/drawing/2014/main" id="{BB530699-D2D7-4DC1-9651-E04BF6AD487F}"/>
              </a:ext>
            </a:extLst>
          </p:cNvPr>
          <p:cNvSpPr txBox="1"/>
          <p:nvPr/>
        </p:nvSpPr>
        <p:spPr>
          <a:xfrm>
            <a:off x="2825394" y="4303303"/>
            <a:ext cx="7510408" cy="923330"/>
          </a:xfrm>
          <a:prstGeom prst="rect">
            <a:avLst/>
          </a:prstGeom>
          <a:noFill/>
        </p:spPr>
        <p:txBody>
          <a:bodyPr wrap="square" rtlCol="0">
            <a:spAutoFit/>
          </a:bodyPr>
          <a:lstStyle/>
          <a:p>
            <a:r>
              <a:rPr lang="en-A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26.5 years to reach 0!</a:t>
            </a:r>
          </a:p>
        </p:txBody>
      </p:sp>
    </p:spTree>
    <p:extLst>
      <p:ext uri="{BB962C8B-B14F-4D97-AF65-F5344CB8AC3E}">
        <p14:creationId xmlns:p14="http://schemas.microsoft.com/office/powerpoint/2010/main" val="401868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06BB56-E297-4AE9-B22D-91DED0D99843}"/>
              </a:ext>
            </a:extLst>
          </p:cNvPr>
          <p:cNvPicPr>
            <a:picLocks noChangeAspect="1"/>
          </p:cNvPicPr>
          <p:nvPr/>
        </p:nvPicPr>
        <p:blipFill rotWithShape="1">
          <a:blip r:embed="rId3"/>
          <a:srcRect t="2508" r="-1" b="13200"/>
          <a:stretch/>
        </p:blipFill>
        <p:spPr>
          <a:xfrm>
            <a:off x="20" y="10"/>
            <a:ext cx="12188932" cy="6857990"/>
          </a:xfrm>
          <a:prstGeom prst="rect">
            <a:avLst/>
          </a:prstGeom>
        </p:spPr>
      </p:pic>
      <p:sp>
        <p:nvSpPr>
          <p:cNvPr id="13" name="Rectangle 12">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321CB-3DEF-4C76-8B6C-1D3725BE6666}"/>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400" b="1" i="0" kern="1200" cap="all" baseline="0">
                <a:solidFill>
                  <a:schemeClr val="bg1"/>
                </a:solidFill>
                <a:latin typeface="+mj-lt"/>
                <a:ea typeface="+mj-ea"/>
                <a:cs typeface="+mj-cs"/>
              </a:rPr>
              <a:t>Developing Plans</a:t>
            </a:r>
          </a:p>
        </p:txBody>
      </p:sp>
      <p:sp>
        <p:nvSpPr>
          <p:cNvPr id="3" name="Text Placeholder 2">
            <a:extLst>
              <a:ext uri="{FF2B5EF4-FFF2-40B4-BE49-F238E27FC236}">
                <a16:creationId xmlns:a16="http://schemas.microsoft.com/office/drawing/2014/main" id="{B3BE5F47-876F-4749-A7DC-12D160449A38}"/>
              </a:ext>
            </a:extLst>
          </p:cNvPr>
          <p:cNvSpPr>
            <a:spLocks noGrp="1"/>
          </p:cNvSpPr>
          <p:nvPr>
            <p:ph type="body" idx="1"/>
          </p:nvPr>
        </p:nvSpPr>
        <p:spPr>
          <a:xfrm>
            <a:off x="1524000" y="5636465"/>
            <a:ext cx="9144000" cy="646785"/>
          </a:xfrm>
        </p:spPr>
        <p:txBody>
          <a:bodyPr vert="horz" lIns="91440" tIns="45720" rIns="91440" bIns="45720" rtlCol="0">
            <a:normAutofit/>
          </a:bodyPr>
          <a:lstStyle/>
          <a:p>
            <a:pPr algn="ctr"/>
            <a:r>
              <a:rPr lang="en-US" kern="1200">
                <a:solidFill>
                  <a:schemeClr val="bg1"/>
                </a:solidFill>
                <a:latin typeface="+mn-lt"/>
                <a:ea typeface="+mn-ea"/>
                <a:cs typeface="+mn-cs"/>
              </a:rPr>
              <a:t>Creating our solutions and strategies</a:t>
            </a:r>
          </a:p>
        </p:txBody>
      </p:sp>
    </p:spTree>
    <p:extLst>
      <p:ext uri="{BB962C8B-B14F-4D97-AF65-F5344CB8AC3E}">
        <p14:creationId xmlns:p14="http://schemas.microsoft.com/office/powerpoint/2010/main" val="363157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1BAB-A63E-4AF9-8400-805EE7049745}"/>
              </a:ext>
            </a:extLst>
          </p:cNvPr>
          <p:cNvSpPr>
            <a:spLocks noGrp="1"/>
          </p:cNvSpPr>
          <p:nvPr>
            <p:ph type="title"/>
          </p:nvPr>
        </p:nvSpPr>
        <p:spPr/>
        <p:txBody>
          <a:bodyPr/>
          <a:lstStyle/>
          <a:p>
            <a:r>
              <a:rPr lang="en-AU"/>
              <a:t>Fuel some questions</a:t>
            </a:r>
          </a:p>
        </p:txBody>
      </p:sp>
      <p:sp>
        <p:nvSpPr>
          <p:cNvPr id="5" name="Text Placeholder 4">
            <a:extLst>
              <a:ext uri="{FF2B5EF4-FFF2-40B4-BE49-F238E27FC236}">
                <a16:creationId xmlns:a16="http://schemas.microsoft.com/office/drawing/2014/main" id="{A36996BE-F689-401E-918A-4AF5C29A9821}"/>
              </a:ext>
            </a:extLst>
          </p:cNvPr>
          <p:cNvSpPr>
            <a:spLocks noGrp="1"/>
          </p:cNvSpPr>
          <p:nvPr>
            <p:ph type="body" idx="1"/>
          </p:nvPr>
        </p:nvSpPr>
        <p:spPr/>
        <p:txBody>
          <a:bodyPr/>
          <a:lstStyle/>
          <a:p>
            <a:r>
              <a:rPr lang="en-AU"/>
              <a:t>Solutions</a:t>
            </a:r>
          </a:p>
        </p:txBody>
      </p:sp>
      <p:graphicFrame>
        <p:nvGraphicFramePr>
          <p:cNvPr id="11" name="Content Placeholder 2">
            <a:extLst>
              <a:ext uri="{FF2B5EF4-FFF2-40B4-BE49-F238E27FC236}">
                <a16:creationId xmlns:a16="http://schemas.microsoft.com/office/drawing/2014/main" id="{A137534C-98AC-404B-8CA6-FCEC2AC781BA}"/>
              </a:ext>
            </a:extLst>
          </p:cNvPr>
          <p:cNvGraphicFramePr>
            <a:graphicFrameLocks noGrp="1"/>
          </p:cNvGraphicFramePr>
          <p:nvPr>
            <p:ph sz="half" idx="2"/>
            <p:extLst>
              <p:ext uri="{D42A27DB-BD31-4B8C-83A1-F6EECF244321}">
                <p14:modId xmlns:p14="http://schemas.microsoft.com/office/powerpoint/2010/main" val="3518343406"/>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EAE23CFD-9AD2-4097-ABA1-B04BE302D2F6}"/>
              </a:ext>
            </a:extLst>
          </p:cNvPr>
          <p:cNvSpPr>
            <a:spLocks noGrp="1"/>
          </p:cNvSpPr>
          <p:nvPr>
            <p:ph type="body" sz="quarter" idx="3"/>
          </p:nvPr>
        </p:nvSpPr>
        <p:spPr/>
        <p:txBody>
          <a:bodyPr/>
          <a:lstStyle/>
          <a:p>
            <a:r>
              <a:rPr lang="en-AU"/>
              <a:t>Problems</a:t>
            </a:r>
          </a:p>
        </p:txBody>
      </p:sp>
      <p:sp>
        <p:nvSpPr>
          <p:cNvPr id="7" name="Content Placeholder 6">
            <a:extLst>
              <a:ext uri="{FF2B5EF4-FFF2-40B4-BE49-F238E27FC236}">
                <a16:creationId xmlns:a16="http://schemas.microsoft.com/office/drawing/2014/main" id="{475AE13C-7CAE-4D5B-815A-DFDD7D0A13E0}"/>
              </a:ext>
            </a:extLst>
          </p:cNvPr>
          <p:cNvSpPr>
            <a:spLocks noGrp="1"/>
          </p:cNvSpPr>
          <p:nvPr>
            <p:ph sz="quarter" idx="4"/>
          </p:nvPr>
        </p:nvSpPr>
        <p:spPr/>
        <p:txBody>
          <a:bodyPr>
            <a:normAutofit lnSpcReduction="10000"/>
          </a:bodyPr>
          <a:lstStyle/>
          <a:p>
            <a:r>
              <a:rPr lang="en-AU"/>
              <a:t>Can we produce enough hydrogen fuel?</a:t>
            </a:r>
          </a:p>
          <a:p>
            <a:r>
              <a:rPr lang="en-AU"/>
              <a:t>How much will it cost to create hydrogen fuel stations?</a:t>
            </a:r>
          </a:p>
          <a:p>
            <a:r>
              <a:rPr lang="en-AU"/>
              <a:t>How will car manufacturers need to adapt to this?</a:t>
            </a:r>
          </a:p>
          <a:p>
            <a:r>
              <a:rPr lang="en-AU"/>
              <a:t>Will the prices of cars change?</a:t>
            </a:r>
          </a:p>
        </p:txBody>
      </p:sp>
    </p:spTree>
    <p:extLst>
      <p:ext uri="{BB962C8B-B14F-4D97-AF65-F5344CB8AC3E}">
        <p14:creationId xmlns:p14="http://schemas.microsoft.com/office/powerpoint/2010/main" val="63559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48382-55A2-4C48-8C62-9B1A2BD3C34C}"/>
              </a:ext>
            </a:extLst>
          </p:cNvPr>
          <p:cNvPicPr>
            <a:picLocks noChangeAspect="1"/>
          </p:cNvPicPr>
          <p:nvPr/>
        </p:nvPicPr>
        <p:blipFill rotWithShape="1">
          <a:blip r:embed="rId3"/>
          <a:srcRect t="6" r="-1" b="11735"/>
          <a:stretch/>
        </p:blipFill>
        <p:spPr>
          <a:xfrm>
            <a:off x="721070" y="1510301"/>
            <a:ext cx="10563756" cy="5943600"/>
          </a:xfrm>
          <a:prstGeom prst="rect">
            <a:avLst/>
          </a:prstGeom>
        </p:spPr>
      </p:pic>
      <p:sp>
        <p:nvSpPr>
          <p:cNvPr id="2" name="Title 1">
            <a:extLst>
              <a:ext uri="{FF2B5EF4-FFF2-40B4-BE49-F238E27FC236}">
                <a16:creationId xmlns:a16="http://schemas.microsoft.com/office/drawing/2014/main" id="{3010978E-B355-4400-A660-1AD821831482}"/>
              </a:ext>
            </a:extLst>
          </p:cNvPr>
          <p:cNvSpPr>
            <a:spLocks noGrp="1"/>
          </p:cNvSpPr>
          <p:nvPr>
            <p:ph type="title"/>
          </p:nvPr>
        </p:nvSpPr>
        <p:spPr/>
        <p:txBody>
          <a:bodyPr/>
          <a:lstStyle/>
          <a:p>
            <a:r>
              <a:rPr lang="en-AU"/>
              <a:t>Planning for the Future</a:t>
            </a:r>
          </a:p>
        </p:txBody>
      </p:sp>
    </p:spTree>
    <p:extLst>
      <p:ext uri="{BB962C8B-B14F-4D97-AF65-F5344CB8AC3E}">
        <p14:creationId xmlns:p14="http://schemas.microsoft.com/office/powerpoint/2010/main" val="41676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anks for watching outro | Part 1 - YouTube">
            <a:extLst>
              <a:ext uri="{FF2B5EF4-FFF2-40B4-BE49-F238E27FC236}">
                <a16:creationId xmlns:a16="http://schemas.microsoft.com/office/drawing/2014/main" id="{788C9E1A-E9B0-4040-8CAF-5F2796E72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2"/>
          <a:stretch/>
        </p:blipFill>
        <p:spPr bwMode="auto">
          <a:xfrm>
            <a:off x="307775" y="261437"/>
            <a:ext cx="11576450"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7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A567A224-CDC3-4AA6-944B-CDF05A90201F}"/>
              </a:ext>
            </a:extLst>
          </p:cNvPr>
          <p:cNvPicPr>
            <a:picLocks noChangeAspect="1"/>
          </p:cNvPicPr>
          <p:nvPr/>
        </p:nvPicPr>
        <p:blipFill rotWithShape="1">
          <a:blip r:embed="rId3"/>
          <a:srcRect t="11279" b="445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7E50E-4743-450D-A02F-A03597AA4E4E}"/>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5400" b="1" i="0" kern="1200" cap="all" baseline="0">
                <a:solidFill>
                  <a:schemeClr val="tx1"/>
                </a:solidFill>
                <a:latin typeface="+mj-lt"/>
                <a:ea typeface="+mj-ea"/>
                <a:cs typeface="+mj-cs"/>
              </a:rPr>
              <a:t>What Maths?</a:t>
            </a:r>
          </a:p>
        </p:txBody>
      </p:sp>
      <p:sp>
        <p:nvSpPr>
          <p:cNvPr id="3" name="Text Placeholder 2">
            <a:extLst>
              <a:ext uri="{FF2B5EF4-FFF2-40B4-BE49-F238E27FC236}">
                <a16:creationId xmlns:a16="http://schemas.microsoft.com/office/drawing/2014/main" id="{7E2E64FA-F141-499F-B60F-9932EC38004C}"/>
              </a:ext>
            </a:extLst>
          </p:cNvPr>
          <p:cNvSpPr>
            <a:spLocks noGrp="1"/>
          </p:cNvSpPr>
          <p:nvPr>
            <p:ph type="body" idx="1"/>
          </p:nvPr>
        </p:nvSpPr>
        <p:spPr>
          <a:xfrm>
            <a:off x="477980" y="4065146"/>
            <a:ext cx="4023359" cy="1208141"/>
          </a:xfrm>
        </p:spPr>
        <p:txBody>
          <a:bodyPr vert="horz" lIns="91440" tIns="45720" rIns="91440" bIns="45720" rtlCol="0">
            <a:normAutofit/>
          </a:bodyPr>
          <a:lstStyle/>
          <a:p>
            <a:r>
              <a:rPr lang="en-US" kern="1200">
                <a:solidFill>
                  <a:schemeClr val="tx1"/>
                </a:solidFill>
                <a:latin typeface="+mn-lt"/>
                <a:ea typeface="+mn-ea"/>
                <a:cs typeface="+mn-cs"/>
              </a:rPr>
              <a:t>Where do mathematicians fit into sustainability?</a:t>
            </a:r>
          </a:p>
        </p:txBody>
      </p:sp>
    </p:spTree>
    <p:extLst>
      <p:ext uri="{BB962C8B-B14F-4D97-AF65-F5344CB8AC3E}">
        <p14:creationId xmlns:p14="http://schemas.microsoft.com/office/powerpoint/2010/main" val="35864964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2823A-3BE0-420D-BA7D-14CEE55D2764}"/>
              </a:ext>
            </a:extLst>
          </p:cNvPr>
          <p:cNvSpPr>
            <a:spLocks noGrp="1"/>
          </p:cNvSpPr>
          <p:nvPr>
            <p:ph type="title"/>
          </p:nvPr>
        </p:nvSpPr>
        <p:spPr>
          <a:xfrm>
            <a:off x="803776" y="1336390"/>
            <a:ext cx="6190412" cy="1182927"/>
          </a:xfrm>
        </p:spPr>
        <p:txBody>
          <a:bodyPr vert="horz" lIns="91440" tIns="45720" rIns="91440" bIns="45720" rtlCol="0" anchor="b">
            <a:normAutofit/>
          </a:bodyPr>
          <a:lstStyle/>
          <a:p>
            <a:r>
              <a:rPr lang="en-US" sz="5400" b="1" i="0" kern="1200" cap="all" baseline="0">
                <a:solidFill>
                  <a:schemeClr val="tx1"/>
                </a:solidFill>
                <a:latin typeface="+mj-lt"/>
                <a:ea typeface="+mj-ea"/>
                <a:cs typeface="+mj-cs"/>
              </a:rPr>
              <a:t>Our Mission</a:t>
            </a:r>
          </a:p>
        </p:txBody>
      </p:sp>
      <p:cxnSp>
        <p:nvCxnSpPr>
          <p:cNvPr id="23" name="Straight Connector 2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4" name="TextBox 7">
            <a:extLst>
              <a:ext uri="{FF2B5EF4-FFF2-40B4-BE49-F238E27FC236}">
                <a16:creationId xmlns:a16="http://schemas.microsoft.com/office/drawing/2014/main" id="{4205E314-94D8-4F35-8774-BD7F07D53479}"/>
              </a:ext>
            </a:extLst>
          </p:cNvPr>
          <p:cNvSpPr txBox="1"/>
          <p:nvPr/>
        </p:nvSpPr>
        <p:spPr>
          <a:xfrm>
            <a:off x="803776" y="2829330"/>
            <a:ext cx="6190412" cy="334445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a:t>To </a:t>
            </a:r>
            <a:r>
              <a:rPr lang="en-US" err="1"/>
              <a:t>analyse</a:t>
            </a:r>
            <a:r>
              <a:rPr lang="en-US"/>
              <a:t> and evaluate methods to reduce carbon emissions produced by road vehicles</a:t>
            </a:r>
          </a:p>
          <a:p>
            <a:pPr marL="285750"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a:t>To seek and design potential solutions to the controversy of electric cars</a:t>
            </a:r>
          </a:p>
          <a:p>
            <a:pPr marL="285750"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r>
              <a:rPr lang="en-US"/>
              <a:t>To investigate alternate sustainable fuels that would benefit the environment</a:t>
            </a:r>
          </a:p>
        </p:txBody>
      </p:sp>
      <p:pic>
        <p:nvPicPr>
          <p:cNvPr id="5" name="Content Placeholder 4">
            <a:extLst>
              <a:ext uri="{FF2B5EF4-FFF2-40B4-BE49-F238E27FC236}">
                <a16:creationId xmlns:a16="http://schemas.microsoft.com/office/drawing/2014/main" id="{D063A8E7-5000-477A-8173-F4C0007FC7B0}"/>
              </a:ext>
            </a:extLst>
          </p:cNvPr>
          <p:cNvPicPr>
            <a:picLocks noGrp="1" noChangeAspect="1"/>
          </p:cNvPicPr>
          <p:nvPr>
            <p:ph idx="1"/>
          </p:nvPr>
        </p:nvPicPr>
        <p:blipFill rotWithShape="1">
          <a:blip r:embed="rId3"/>
          <a:srcRect l="28250" r="1" b="1"/>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420982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22C30-177B-48C8-BEE3-685E373E8398}"/>
              </a:ext>
            </a:extLst>
          </p:cNvPr>
          <p:cNvSpPr>
            <a:spLocks noGrp="1"/>
          </p:cNvSpPr>
          <p:nvPr>
            <p:ph type="title"/>
          </p:nvPr>
        </p:nvSpPr>
        <p:spPr>
          <a:xfrm>
            <a:off x="890391" y="1826495"/>
            <a:ext cx="3855927" cy="2442466"/>
          </a:xfrm>
        </p:spPr>
        <p:txBody>
          <a:bodyPr>
            <a:normAutofit/>
          </a:bodyPr>
          <a:lstStyle/>
          <a:p>
            <a:r>
              <a:rPr lang="en-AU"/>
              <a:t>What Emissions??? </a:t>
            </a:r>
          </a:p>
        </p:txBody>
      </p:sp>
      <p:pic>
        <p:nvPicPr>
          <p:cNvPr id="2" name="Picture 1">
            <a:extLst>
              <a:ext uri="{FF2B5EF4-FFF2-40B4-BE49-F238E27FC236}">
                <a16:creationId xmlns:a16="http://schemas.microsoft.com/office/drawing/2014/main" id="{B02EF1A7-DF6A-474F-A84D-0E2501AAD0E3}"/>
              </a:ext>
            </a:extLst>
          </p:cNvPr>
          <p:cNvPicPr>
            <a:picLocks noChangeAspect="1"/>
          </p:cNvPicPr>
          <p:nvPr/>
        </p:nvPicPr>
        <p:blipFill>
          <a:blip r:embed="rId3"/>
          <a:stretch>
            <a:fillRect/>
          </a:stretch>
        </p:blipFill>
        <p:spPr>
          <a:xfrm>
            <a:off x="4660745" y="292274"/>
            <a:ext cx="7024976" cy="6179507"/>
          </a:xfrm>
          <a:prstGeom prst="rect">
            <a:avLst/>
          </a:prstGeom>
        </p:spPr>
      </p:pic>
    </p:spTree>
    <p:extLst>
      <p:ext uri="{BB962C8B-B14F-4D97-AF65-F5344CB8AC3E}">
        <p14:creationId xmlns:p14="http://schemas.microsoft.com/office/powerpoint/2010/main" val="41798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E696-C5D0-4BAC-B416-0F50DAE62AC1}"/>
              </a:ext>
            </a:extLst>
          </p:cNvPr>
          <p:cNvSpPr>
            <a:spLocks noGrp="1"/>
          </p:cNvSpPr>
          <p:nvPr>
            <p:ph type="title"/>
          </p:nvPr>
        </p:nvSpPr>
        <p:spPr/>
        <p:txBody>
          <a:bodyPr/>
          <a:lstStyle/>
          <a:p>
            <a:r>
              <a:rPr lang="en-AU"/>
              <a:t>Emissions by Minor Sectors</a:t>
            </a:r>
          </a:p>
        </p:txBody>
      </p:sp>
      <p:pic>
        <p:nvPicPr>
          <p:cNvPr id="3" name="Minor emissions race">
            <a:hlinkClick r:id="" action="ppaction://media"/>
            <a:extLst>
              <a:ext uri="{FF2B5EF4-FFF2-40B4-BE49-F238E27FC236}">
                <a16:creationId xmlns:a16="http://schemas.microsoft.com/office/drawing/2014/main" id="{4ED2ACC4-3CB8-46A6-BA3E-9DBECED3332B}"/>
              </a:ext>
            </a:extLst>
          </p:cNvPr>
          <p:cNvPicPr>
            <a:picLocks noChangeAspect="1"/>
          </p:cNvPicPr>
          <p:nvPr>
            <a:videoFile r:link="rId1"/>
            <p:extLst>
              <p:ext uri="{DAA4B4D4-6D71-4841-9C94-3DE7FCFB9230}">
                <p14:media xmlns:p14="http://schemas.microsoft.com/office/powerpoint/2010/main" r:embed="rId2">
                  <p14:trim st="13148"/>
                </p14:media>
              </p:ext>
            </p:extLst>
          </p:nvPr>
        </p:nvPicPr>
        <p:blipFill>
          <a:blip r:embed="rId5"/>
          <a:stretch>
            <a:fillRect/>
          </a:stretch>
        </p:blipFill>
        <p:spPr>
          <a:xfrm>
            <a:off x="1365748" y="1546001"/>
            <a:ext cx="10350999" cy="4966752"/>
          </a:xfrm>
          <a:prstGeom prst="rect">
            <a:avLst/>
          </a:prstGeom>
        </p:spPr>
      </p:pic>
    </p:spTree>
    <p:extLst>
      <p:ext uri="{BB962C8B-B14F-4D97-AF65-F5344CB8AC3E}">
        <p14:creationId xmlns:p14="http://schemas.microsoft.com/office/powerpoint/2010/main" val="13557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E108F4-A65E-4E92-A298-50E645E3E714}"/>
              </a:ext>
            </a:extLst>
          </p:cNvPr>
          <p:cNvPicPr>
            <a:picLocks noChangeAspect="1"/>
          </p:cNvPicPr>
          <p:nvPr/>
        </p:nvPicPr>
        <p:blipFill>
          <a:blip r:embed="rId3"/>
          <a:stretch>
            <a:fillRect/>
          </a:stretch>
        </p:blipFill>
        <p:spPr>
          <a:xfrm>
            <a:off x="779861" y="1295072"/>
            <a:ext cx="10964120" cy="4470271"/>
          </a:xfrm>
          <a:prstGeom prst="rect">
            <a:avLst/>
          </a:prstGeom>
        </p:spPr>
      </p:pic>
    </p:spTree>
    <p:extLst>
      <p:ext uri="{BB962C8B-B14F-4D97-AF65-F5344CB8AC3E}">
        <p14:creationId xmlns:p14="http://schemas.microsoft.com/office/powerpoint/2010/main" val="140584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6" name="Picture 4" descr="Text&#10;&#10;Description automatically generated">
            <a:extLst>
              <a:ext uri="{FF2B5EF4-FFF2-40B4-BE49-F238E27FC236}">
                <a16:creationId xmlns:a16="http://schemas.microsoft.com/office/drawing/2014/main" id="{6062A6A2-C41E-4730-86E9-4F19D43C2CB2}"/>
              </a:ext>
            </a:extLst>
          </p:cNvPr>
          <p:cNvPicPr>
            <a:picLocks noChangeAspect="1"/>
          </p:cNvPicPr>
          <p:nvPr/>
        </p:nvPicPr>
        <p:blipFill rotWithShape="1">
          <a:blip r:embed="rId3"/>
          <a:srcRect t="18208" b="4737"/>
          <a:stretch/>
        </p:blipFill>
        <p:spPr>
          <a:xfrm>
            <a:off x="3" y="-22"/>
            <a:ext cx="12191997" cy="6858022"/>
          </a:xfrm>
          <a:prstGeom prst="rect">
            <a:avLst/>
          </a:prstGeom>
        </p:spPr>
      </p:pic>
      <p:sp>
        <p:nvSpPr>
          <p:cNvPr id="17"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2CD36-AD53-42BE-8351-464FEEC070BB}"/>
              </a:ext>
            </a:extLst>
          </p:cNvPr>
          <p:cNvSpPr>
            <a:spLocks noGrp="1"/>
          </p:cNvSpPr>
          <p:nvPr>
            <p:ph type="title"/>
          </p:nvPr>
        </p:nvSpPr>
        <p:spPr>
          <a:xfrm>
            <a:off x="6096006" y="643467"/>
            <a:ext cx="5452529" cy="3569242"/>
          </a:xfrm>
        </p:spPr>
        <p:txBody>
          <a:bodyPr vert="horz" lIns="91440" tIns="45720" rIns="91440" bIns="45720" rtlCol="0" anchor="t">
            <a:normAutofit/>
            <a:scene3d>
              <a:camera prst="orthographicFront"/>
              <a:lightRig rig="threePt" dir="t"/>
            </a:scene3d>
            <a:sp3d extrusionH="57150">
              <a:bevelT w="38100" h="38100"/>
            </a:sp3d>
          </a:bodyPr>
          <a:lstStyle/>
          <a:p>
            <a:pPr algn="r"/>
            <a:r>
              <a:rPr lang="en-US" b="1" i="0" kern="1200" cap="all" baseline="0">
                <a:solidFill>
                  <a:srgbClr val="FFFF00"/>
                </a:solidFill>
                <a:latin typeface="+mj-lt"/>
                <a:ea typeface="+mj-ea"/>
                <a:cs typeface="+mj-cs"/>
              </a:rPr>
              <a:t>Solving the Situation</a:t>
            </a:r>
          </a:p>
        </p:txBody>
      </p:sp>
      <p:sp>
        <p:nvSpPr>
          <p:cNvPr id="3" name="Text Placeholder 2">
            <a:extLst>
              <a:ext uri="{FF2B5EF4-FFF2-40B4-BE49-F238E27FC236}">
                <a16:creationId xmlns:a16="http://schemas.microsoft.com/office/drawing/2014/main" id="{1261757C-51AA-48FD-A94F-C75032D557D6}"/>
              </a:ext>
            </a:extLst>
          </p:cNvPr>
          <p:cNvSpPr>
            <a:spLocks noGrp="1"/>
          </p:cNvSpPr>
          <p:nvPr>
            <p:ph type="body" idx="1"/>
          </p:nvPr>
        </p:nvSpPr>
        <p:spPr>
          <a:xfrm>
            <a:off x="7537702" y="1114050"/>
            <a:ext cx="3938408" cy="1920240"/>
          </a:xfrm>
        </p:spPr>
        <p:txBody>
          <a:bodyPr vert="horz" lIns="91440" tIns="45720" rIns="91440" bIns="45720" rtlCol="0" anchor="b">
            <a:normAutofit/>
          </a:bodyPr>
          <a:lstStyle/>
          <a:p>
            <a:pPr algn="r"/>
            <a:r>
              <a:rPr lang="en-US" kern="1200">
                <a:solidFill>
                  <a:schemeClr val="bg1"/>
                </a:solidFill>
                <a:effectLst>
                  <a:glow rad="228600">
                    <a:schemeClr val="accent1">
                      <a:satMod val="175000"/>
                      <a:alpha val="40000"/>
                    </a:schemeClr>
                  </a:glow>
                </a:effectLst>
                <a:latin typeface="+mn-lt"/>
                <a:ea typeface="+mn-ea"/>
                <a:cs typeface="+mn-cs"/>
              </a:rPr>
              <a:t>How do we use </a:t>
            </a:r>
            <a:r>
              <a:rPr lang="en-US" kern="1200" err="1">
                <a:solidFill>
                  <a:schemeClr val="bg1"/>
                </a:solidFill>
                <a:effectLst>
                  <a:glow rad="228600">
                    <a:schemeClr val="accent1">
                      <a:satMod val="175000"/>
                      <a:alpha val="40000"/>
                    </a:schemeClr>
                  </a:glow>
                </a:effectLst>
                <a:latin typeface="+mn-lt"/>
                <a:ea typeface="+mn-ea"/>
                <a:cs typeface="+mn-cs"/>
              </a:rPr>
              <a:t>Maths</a:t>
            </a:r>
            <a:r>
              <a:rPr lang="en-US" kern="1200">
                <a:solidFill>
                  <a:schemeClr val="bg1"/>
                </a:solidFill>
                <a:effectLst>
                  <a:glow rad="228600">
                    <a:schemeClr val="accent1">
                      <a:satMod val="175000"/>
                      <a:alpha val="40000"/>
                    </a:schemeClr>
                  </a:glow>
                </a:effectLst>
                <a:latin typeface="+mn-lt"/>
                <a:ea typeface="+mn-ea"/>
                <a:cs typeface="+mn-cs"/>
              </a:rPr>
              <a:t> to aid solutions?</a:t>
            </a:r>
          </a:p>
        </p:txBody>
      </p:sp>
    </p:spTree>
    <p:extLst>
      <p:ext uri="{BB962C8B-B14F-4D97-AF65-F5344CB8AC3E}">
        <p14:creationId xmlns:p14="http://schemas.microsoft.com/office/powerpoint/2010/main" val="128219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45EF88-2514-4837-9267-0AFE3E60D59D}"/>
              </a:ext>
            </a:extLst>
          </p:cNvPr>
          <p:cNvPicPr>
            <a:picLocks noChangeAspect="1"/>
          </p:cNvPicPr>
          <p:nvPr/>
        </p:nvPicPr>
        <p:blipFill rotWithShape="1">
          <a:blip r:embed="rId3"/>
          <a:srcRect r="25"/>
          <a:stretch/>
        </p:blipFill>
        <p:spPr>
          <a:xfrm>
            <a:off x="20" y="10"/>
            <a:ext cx="12188932" cy="6857990"/>
          </a:xfrm>
          <a:prstGeom prst="rect">
            <a:avLst/>
          </a:prstGeom>
        </p:spPr>
      </p:pic>
      <p:sp>
        <p:nvSpPr>
          <p:cNvPr id="15" name="Rectangle 14">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85E4E92-C651-48C1-9CE9-7688C7390A83}"/>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400" b="1" i="0" kern="1200" cap="all" baseline="0">
                <a:solidFill>
                  <a:schemeClr val="bg1"/>
                </a:solidFill>
                <a:latin typeface="+mj-lt"/>
                <a:ea typeface="+mj-ea"/>
                <a:cs typeface="+mj-cs"/>
              </a:rPr>
              <a:t>Filtering Data</a:t>
            </a:r>
          </a:p>
        </p:txBody>
      </p:sp>
      <p:sp>
        <p:nvSpPr>
          <p:cNvPr id="5" name="Text Placeholder 4">
            <a:extLst>
              <a:ext uri="{FF2B5EF4-FFF2-40B4-BE49-F238E27FC236}">
                <a16:creationId xmlns:a16="http://schemas.microsoft.com/office/drawing/2014/main" id="{00BE4A72-1054-40EE-8245-282D92330CF3}"/>
              </a:ext>
            </a:extLst>
          </p:cNvPr>
          <p:cNvSpPr>
            <a:spLocks noGrp="1"/>
          </p:cNvSpPr>
          <p:nvPr>
            <p:ph type="body" idx="1"/>
          </p:nvPr>
        </p:nvSpPr>
        <p:spPr>
          <a:xfrm>
            <a:off x="1524000" y="5636465"/>
            <a:ext cx="9144000" cy="646785"/>
          </a:xfrm>
        </p:spPr>
        <p:txBody>
          <a:bodyPr vert="horz" lIns="91440" tIns="45720" rIns="91440" bIns="45720" rtlCol="0">
            <a:normAutofit/>
          </a:bodyPr>
          <a:lstStyle/>
          <a:p>
            <a:pPr algn="ctr"/>
            <a:r>
              <a:rPr lang="en-US" kern="1200">
                <a:solidFill>
                  <a:schemeClr val="bg1"/>
                </a:solidFill>
                <a:latin typeface="+mn-lt"/>
                <a:ea typeface="+mn-ea"/>
                <a:cs typeface="+mn-cs"/>
              </a:rPr>
              <a:t>Using what’s useful</a:t>
            </a:r>
          </a:p>
        </p:txBody>
      </p:sp>
    </p:spTree>
    <p:extLst>
      <p:ext uri="{BB962C8B-B14F-4D97-AF65-F5344CB8AC3E}">
        <p14:creationId xmlns:p14="http://schemas.microsoft.com/office/powerpoint/2010/main" val="317407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90EE51D-BE91-4B2F-83CD-7597770B6CEB}"/>
              </a:ext>
            </a:extLst>
          </p:cNvPr>
          <p:cNvPicPr>
            <a:picLocks noChangeAspect="1"/>
          </p:cNvPicPr>
          <p:nvPr/>
        </p:nvPicPr>
        <p:blipFill rotWithShape="1">
          <a:blip r:embed="rId3"/>
          <a:srcRect/>
          <a:stretch/>
        </p:blipFill>
        <p:spPr>
          <a:xfrm>
            <a:off x="3" y="-22"/>
            <a:ext cx="12191997" cy="6858022"/>
          </a:xfrm>
          <a:prstGeom prst="rect">
            <a:avLst/>
          </a:prstGeom>
        </p:spPr>
      </p:pic>
      <p:sp>
        <p:nvSpPr>
          <p:cNvPr id="10" name="Rectangle 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C0A56-A07F-42EC-B144-D5CA289E1467}"/>
              </a:ext>
            </a:extLst>
          </p:cNvPr>
          <p:cNvSpPr>
            <a:spLocks noGrp="1"/>
          </p:cNvSpPr>
          <p:nvPr>
            <p:ph type="title"/>
          </p:nvPr>
        </p:nvSpPr>
        <p:spPr>
          <a:xfrm>
            <a:off x="2291142" y="643467"/>
            <a:ext cx="9257394" cy="3569242"/>
          </a:xfrm>
        </p:spPr>
        <p:txBody>
          <a:bodyPr vert="horz" lIns="91440" tIns="45720" rIns="91440" bIns="45720" rtlCol="0" anchor="t">
            <a:normAutofit/>
          </a:bodyPr>
          <a:lstStyle/>
          <a:p>
            <a:pPr algn="r"/>
            <a:r>
              <a:rPr lang="en-US" sz="6000" b="1" i="0" kern="1200" cap="all" baseline="0">
                <a:solidFill>
                  <a:schemeClr val="bg1"/>
                </a:solidFill>
                <a:latin typeface="+mj-lt"/>
                <a:ea typeface="+mj-ea"/>
                <a:cs typeface="+mj-cs"/>
              </a:rPr>
              <a:t>Petrol Vs Electric</a:t>
            </a:r>
          </a:p>
        </p:txBody>
      </p:sp>
      <p:pic>
        <p:nvPicPr>
          <p:cNvPr id="5" name="Picture 4">
            <a:extLst>
              <a:ext uri="{FF2B5EF4-FFF2-40B4-BE49-F238E27FC236}">
                <a16:creationId xmlns:a16="http://schemas.microsoft.com/office/drawing/2014/main" id="{CA643F22-75B5-4F96-A84A-D80ACA7C7973}"/>
              </a:ext>
            </a:extLst>
          </p:cNvPr>
          <p:cNvPicPr>
            <a:picLocks noChangeAspect="1"/>
          </p:cNvPicPr>
          <p:nvPr/>
        </p:nvPicPr>
        <p:blipFill>
          <a:blip r:embed="rId4"/>
          <a:stretch>
            <a:fillRect/>
          </a:stretch>
        </p:blipFill>
        <p:spPr>
          <a:xfrm>
            <a:off x="1431778" y="2356169"/>
            <a:ext cx="8999816" cy="4260388"/>
          </a:xfrm>
          <a:prstGeom prst="rect">
            <a:avLst/>
          </a:prstGeom>
        </p:spPr>
      </p:pic>
    </p:spTree>
    <p:extLst>
      <p:ext uri="{BB962C8B-B14F-4D97-AF65-F5344CB8AC3E}">
        <p14:creationId xmlns:p14="http://schemas.microsoft.com/office/powerpoint/2010/main" val="34494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VTI">
  <a:themeElements>
    <a:clrScheme name="Boho">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Widescreen</PresentationFormat>
  <Paragraphs>104</Paragraphs>
  <Slides>18</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Lato</vt:lpstr>
      <vt:lpstr>Univers</vt:lpstr>
      <vt:lpstr>GradientVTI</vt:lpstr>
      <vt:lpstr>Reducing Carbon Emissions</vt:lpstr>
      <vt:lpstr>What Maths?</vt:lpstr>
      <vt:lpstr>Our Mission</vt:lpstr>
      <vt:lpstr>What Emissions??? </vt:lpstr>
      <vt:lpstr>Emissions by Minor Sectors</vt:lpstr>
      <vt:lpstr>PowerPoint Presentation</vt:lpstr>
      <vt:lpstr>Solving the Situation</vt:lpstr>
      <vt:lpstr>Filtering Data</vt:lpstr>
      <vt:lpstr>Petrol Vs Electric</vt:lpstr>
      <vt:lpstr>Petrol Vs Electric vs HYbrid</vt:lpstr>
      <vt:lpstr>Extrapolating</vt:lpstr>
      <vt:lpstr>Case Study: Britain</vt:lpstr>
      <vt:lpstr>PowerPoint Presentation</vt:lpstr>
      <vt:lpstr>Extrapolation:</vt:lpstr>
      <vt:lpstr>Developing Plans</vt:lpstr>
      <vt:lpstr>Fuel some questions</vt:lpstr>
      <vt:lpstr>Planning for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Carbon Emissions</dc:title>
  <dc:creator>Senuka Jayasekara</dc:creator>
  <cp:lastModifiedBy>Lucas Trim</cp:lastModifiedBy>
  <cp:revision>2</cp:revision>
  <dcterms:created xsi:type="dcterms:W3CDTF">2020-12-03T09:03:05Z</dcterms:created>
  <dcterms:modified xsi:type="dcterms:W3CDTF">2020-12-04T01:46:41Z</dcterms:modified>
</cp:coreProperties>
</file>