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8" r:id="rId4"/>
    <p:sldId id="257" r:id="rId5"/>
    <p:sldId id="264" r:id="rId6"/>
    <p:sldId id="269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A9FCD-190E-BFC9-2457-D2AD83DD6C13}" v="6" dt="2020-12-03T01:06:31.568"/>
    <p1510:client id="{72052CA9-D251-DD19-C88D-EF2F8AF18E47}" v="1291" dt="2020-12-02T02:18:34.367"/>
    <p1510:client id="{8DDBF0C4-6173-451D-A7A1-858ECC7FB357}" v="613" dt="2020-12-03T00:08:12.326"/>
    <p1510:client id="{B14607FA-A4C5-064C-CF5D-965D354C5675}" v="931" dt="2020-12-02T02:37:41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80089-A733-4407-98FB-F140BFC1E64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AF3FB145-0122-4FDF-9002-4B45204FD1F4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AU" sz="2400"/>
            <a:t>There would be a cost to this, however with a bit of sacrifice it would be achievable</a:t>
          </a:r>
        </a:p>
      </dgm:t>
    </dgm:pt>
    <dgm:pt modelId="{65608A67-D328-48B6-A5F3-F8B5F5DE5503}" type="parTrans" cxnId="{B56FF4B3-713A-485C-B874-7099B6CFBCF2}">
      <dgm:prSet/>
      <dgm:spPr/>
      <dgm:t>
        <a:bodyPr/>
        <a:lstStyle/>
        <a:p>
          <a:endParaRPr lang="en-AU"/>
        </a:p>
      </dgm:t>
    </dgm:pt>
    <dgm:pt modelId="{D2F3B5D0-5B34-400D-ACED-E2C473E40747}" type="sibTrans" cxnId="{B56FF4B3-713A-485C-B874-7099B6CFBCF2}">
      <dgm:prSet/>
      <dgm:spPr/>
      <dgm:t>
        <a:bodyPr/>
        <a:lstStyle/>
        <a:p>
          <a:endParaRPr lang="en-AU"/>
        </a:p>
      </dgm:t>
    </dgm:pt>
    <dgm:pt modelId="{3C5D5281-C09C-4988-A6CA-DFD48ACFD288}" type="pres">
      <dgm:prSet presAssocID="{47880089-A733-4407-98FB-F140BFC1E64F}" presName="Name0" presStyleCnt="0">
        <dgm:presLayoutVars>
          <dgm:dir/>
          <dgm:animLvl val="lvl"/>
          <dgm:resizeHandles/>
        </dgm:presLayoutVars>
      </dgm:prSet>
      <dgm:spPr/>
    </dgm:pt>
    <dgm:pt modelId="{54E2A11D-D138-41FC-9DC5-5C5AC796E1A6}" type="pres">
      <dgm:prSet presAssocID="{AF3FB145-0122-4FDF-9002-4B45204FD1F4}" presName="linNode" presStyleCnt="0"/>
      <dgm:spPr/>
    </dgm:pt>
    <dgm:pt modelId="{8F757684-EFA5-46F1-A4B3-D6896352F0CB}" type="pres">
      <dgm:prSet presAssocID="{AF3FB145-0122-4FDF-9002-4B45204FD1F4}" presName="parentShp" presStyleLbl="node1" presStyleIdx="0" presStyleCnt="1" custScaleX="178060">
        <dgm:presLayoutVars>
          <dgm:bulletEnabled val="1"/>
        </dgm:presLayoutVars>
      </dgm:prSet>
      <dgm:spPr/>
    </dgm:pt>
    <dgm:pt modelId="{9D093360-6B39-4710-9239-BA60E9A1DB5E}" type="pres">
      <dgm:prSet presAssocID="{AF3FB145-0122-4FDF-9002-4B45204FD1F4}" presName="childShp" presStyleLbl="bgAccFollowNode1" presStyleIdx="0" presStyleCnt="1" custScaleX="42445" custScaleY="67139" custLinFactNeighborX="-6864" custLinFactNeighborY="-807">
        <dgm:presLayoutVars>
          <dgm:bulletEnabled val="1"/>
        </dgm:presLayoutVars>
      </dgm:prSet>
      <dgm:spPr/>
    </dgm:pt>
  </dgm:ptLst>
  <dgm:cxnLst>
    <dgm:cxn modelId="{B56FF4B3-713A-485C-B874-7099B6CFBCF2}" srcId="{47880089-A733-4407-98FB-F140BFC1E64F}" destId="{AF3FB145-0122-4FDF-9002-4B45204FD1F4}" srcOrd="0" destOrd="0" parTransId="{65608A67-D328-48B6-A5F3-F8B5F5DE5503}" sibTransId="{D2F3B5D0-5B34-400D-ACED-E2C473E40747}"/>
    <dgm:cxn modelId="{C467BFB9-F07B-4EC2-8264-80E9FCBDCC3E}" type="presOf" srcId="{47880089-A733-4407-98FB-F140BFC1E64F}" destId="{3C5D5281-C09C-4988-A6CA-DFD48ACFD288}" srcOrd="0" destOrd="0" presId="urn:microsoft.com/office/officeart/2005/8/layout/vList6"/>
    <dgm:cxn modelId="{B74856DE-D4A4-45B8-ADEC-1FF72680A7AE}" type="presOf" srcId="{AF3FB145-0122-4FDF-9002-4B45204FD1F4}" destId="{8F757684-EFA5-46F1-A4B3-D6896352F0CB}" srcOrd="0" destOrd="0" presId="urn:microsoft.com/office/officeart/2005/8/layout/vList6"/>
    <dgm:cxn modelId="{8E26D1B4-AA29-46D1-AA3E-3EA188CFA938}" type="presParOf" srcId="{3C5D5281-C09C-4988-A6CA-DFD48ACFD288}" destId="{54E2A11D-D138-41FC-9DC5-5C5AC796E1A6}" srcOrd="0" destOrd="0" presId="urn:microsoft.com/office/officeart/2005/8/layout/vList6"/>
    <dgm:cxn modelId="{A4813058-FBAE-4FCC-A744-D683FE4D69FB}" type="presParOf" srcId="{54E2A11D-D138-41FC-9DC5-5C5AC796E1A6}" destId="{8F757684-EFA5-46F1-A4B3-D6896352F0CB}" srcOrd="0" destOrd="0" presId="urn:microsoft.com/office/officeart/2005/8/layout/vList6"/>
    <dgm:cxn modelId="{007B8F23-2DE1-46A4-AD33-9D38AC1D1DC5}" type="presParOf" srcId="{54E2A11D-D138-41FC-9DC5-5C5AC796E1A6}" destId="{9D093360-6B39-4710-9239-BA60E9A1DB5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93360-6B39-4710-9239-BA60E9A1DB5E}">
      <dsp:nvSpPr>
        <dsp:cNvPr id="0" name=""/>
        <dsp:cNvSpPr/>
      </dsp:nvSpPr>
      <dsp:spPr>
        <a:xfrm>
          <a:off x="2275483" y="530070"/>
          <a:ext cx="826284" cy="22707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757684-EFA5-46F1-A4B3-D6896352F0CB}">
      <dsp:nvSpPr>
        <dsp:cNvPr id="0" name=""/>
        <dsp:cNvSpPr/>
      </dsp:nvSpPr>
      <dsp:spPr>
        <a:xfrm>
          <a:off x="53680" y="1653"/>
          <a:ext cx="2310884" cy="3382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2400" kern="1200"/>
            <a:t>There would be a cost to this, however with a bit of sacrifice it would be achievable</a:t>
          </a:r>
        </a:p>
      </dsp:txBody>
      <dsp:txXfrm>
        <a:off x="166488" y="114461"/>
        <a:ext cx="2085268" cy="3156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D07F6-8E4F-4BB0-93DD-6BECCF4CF7E0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9B839-24CC-4940-8551-59FF141276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4909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79B839-24CC-4940-8551-59FF14127632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524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39D4-0431-469A-A376-EE641D252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0B5EB-C157-46F7-A5D1-608C73652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D6590-9765-457D-8E1D-C3525747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1134F-1A0C-4BD8-BB3F-89D2D213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3F57F-153A-46E9-B2A9-DA9ABEF18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894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44F5-6144-4C13-AB57-52D76A87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0BC884-D4A7-4D76-BE00-9B6CBA0B8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CE45A-8B32-4773-A8B0-C3C4ABF99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E09B8-94CE-4E71-AB4C-ABE7B44E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AEE1C-DB24-4362-B512-5C9F1C44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44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6373C-0242-4F00-966E-9F9CE4099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1C77D-F350-40AC-ACC2-F674BA3DD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D43A6-827A-4BCB-9EDA-37718D53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10B8F-AC6F-4EC9-A031-FBD43DF7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0DC27-2727-4030-AB38-8F57710A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956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3D638-49A1-4CBA-A9B6-65C85F21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4D2D6-28A1-414B-8E71-15292F3B9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B1E05-63EE-44A1-AD0B-2D3B337F2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066ED-26F0-40EF-9B08-50BDAD0DD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4971B-9379-42C0-9961-1423C14C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50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F7891-CFE8-4172-9E16-1D5EF5D1A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DE8A7-C97F-42D5-867E-349166C1F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24221-4090-4742-A8E4-A45FFD5DE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B532D-1ED5-4F7B-9813-33FB9DB37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D6C06-ABD1-4BA8-AA69-826198C0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081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CBD42-0B3B-4D24-BD7C-079D4C7E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B2671-60D3-406D-9C2D-AEBD95585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D266A-999A-408C-8A1F-BFF6ECD7C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6020D-19A4-4BCC-8C6B-060E6E23B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EFDEC-93CE-458F-947E-FCB311290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78725-B277-475C-9182-B1F0B337A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95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0487D-09C0-4B24-B401-8536E701C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6915E-9C24-48A4-8FEE-A54461409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85943-515D-402F-8D73-78E17B8FD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4CDBB2-ABAD-43A4-B7B4-BA78456D0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DE452F-B096-4F06-9607-2B6D97752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04417-9760-4680-9BFC-51418D1D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C7E36A-6ED6-49D3-83C1-BFEFA0F4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DF54E-E4BA-44F5-B07A-D6AFF20E2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832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CD0A4-ACD3-47C9-9CDC-F4C7CAB19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447D1-D336-4933-98FA-0F19E7AF8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5C66E6-5F90-443F-9C48-8AD8D587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E2D3-79E6-4ADD-B03C-DCF65790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17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5819B7-5348-4011-B72A-01489B409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255B03-9EE2-4AF5-A989-4B5D6951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5BCB2-D0C3-4660-A3B3-E8963B60E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398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A5120-A3D0-42BD-B3B8-ECC825A8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A1C09-5300-46E0-B2BE-EF7F2C6A0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14A73-FE42-4067-8430-B7D4DBDC9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527B-D615-4ADB-83D1-53307538B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6952A-21F7-494A-BBD7-2A83D21A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5F519-A1A1-401D-95ED-C5ECFFAE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81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8BF3-B6E9-4289-8A5C-C0F304BCE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158031-6032-4FCD-8312-9B2688284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25EC4-E9FE-4B6C-AB36-42BB18416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2A117-4560-45DC-A988-3E3E0F84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22D15-D7AE-4CFD-BEDB-030188C0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FAC65-02DA-4657-AB07-0D0AC658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66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446FFF-7956-4D5C-88EF-E42871EBB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2CC20-C8AD-4140-8E0C-0E0B67B7E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7E035-8663-4F9E-BB10-C53AEA296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7DF9-F17E-4215-BA6E-0032D76F4E0A}" type="datetimeFigureOut">
              <a:rPr lang="en-AU" smtClean="0"/>
              <a:t>3/12/2020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3F4E4-760D-4F16-B628-D17EFFA18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6CCEE-5F9A-4D2C-B2E9-316CD4DC20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3B9D9-B3EB-43B1-A6AA-7DE1B0DE98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4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.xlsx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177E7D1-C4FB-4F14-87A9-FEB6BD565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Energy Sustainability</a:t>
            </a:r>
            <a:endParaRPr lang="en-AU" sz="52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60BF6-B597-4EF2-8B1C-4F2EB4A43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SOLAR POWER</a:t>
            </a:r>
            <a:endParaRPr lang="en-A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79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CBAE4-AA5D-4265-8C39-D24F6C3B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Other sustainable concepts – potential topics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0D048-288E-4172-9D28-E92F81E6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b="1">
                <a:cs typeface="Calibri"/>
              </a:rPr>
              <a:t>GENDER PAY GAP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The measure of average earnings between men and women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There is lots of data, however there could be quite a lot of biased data and “noise”</a:t>
            </a:r>
          </a:p>
          <a:p>
            <a:r>
              <a:rPr lang="en-US" b="1">
                <a:cs typeface="Calibri"/>
              </a:rPr>
              <a:t>URBAN DEVELOPMENT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Looking at the increase of people moving to cities and the impact on sustainability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Interesting and pretty relevant to our lives, but upon further investigation it was very subjective and there wasn’t a lot of data, its mostly ideas</a:t>
            </a:r>
          </a:p>
          <a:p>
            <a:r>
              <a:rPr lang="en-US" b="1">
                <a:cs typeface="Calibri"/>
              </a:rPr>
              <a:t>CLIMATE CHANGE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A change in the average condition such as temperature and rainfall in a region over a long period of time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Lots of data but a very big topic; would have to choose a smaller part. There would be a lot to talk about, but the topic has already been done a lot and harder to find something original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49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F04AB0-8B44-4EC3-90EB-77AF3111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Could we increase Australia's use of solar?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5F60C-DCF3-4BA5-848A-490DCC22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chemeClr val="tx2"/>
                </a:solidFill>
                <a:cs typeface="Calibri"/>
              </a:rPr>
              <a:t>For our project we explored the impacts of increasing solar use in Australia</a:t>
            </a:r>
          </a:p>
          <a:p>
            <a:r>
              <a:rPr lang="en-US" sz="2000">
                <a:solidFill>
                  <a:schemeClr val="tx2"/>
                </a:solidFill>
                <a:cs typeface="Calibri"/>
              </a:rPr>
              <a:t>We found out how much of our energy use is solar then set a target of what we wanted to increase that use to </a:t>
            </a:r>
          </a:p>
          <a:p>
            <a:r>
              <a:rPr lang="en-US" sz="2000">
                <a:solidFill>
                  <a:schemeClr val="tx2"/>
                </a:solidFill>
                <a:cs typeface="Calibri"/>
              </a:rPr>
              <a:t>We used data and our own calculations to work out the cost and effects of meeting this target</a:t>
            </a:r>
            <a:endParaRPr lang="en-US" sz="2000">
              <a:solidFill>
                <a:schemeClr val="tx2"/>
              </a:solidFill>
            </a:endParaRPr>
          </a:p>
          <a:p>
            <a:endParaRPr lang="en-AU" sz="2000">
              <a:solidFill>
                <a:schemeClr val="tx2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774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8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30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Rectangle 32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8FBBC-CDE9-402C-BCBD-9C1DD3827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3700"/>
              <a:t>Why solar?</a:t>
            </a:r>
            <a:br>
              <a:rPr lang="en-US" sz="3700"/>
            </a:br>
            <a:endParaRPr lang="en-US" sz="3700"/>
          </a:p>
        </p:txBody>
      </p:sp>
      <p:sp>
        <p:nvSpPr>
          <p:cNvPr id="32" name="Rectangle 34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Timeline&#10;&#10;Description automatically generated">
            <a:extLst>
              <a:ext uri="{FF2B5EF4-FFF2-40B4-BE49-F238E27FC236}">
                <a16:creationId xmlns:a16="http://schemas.microsoft.com/office/drawing/2014/main" id="{479A298D-B928-4F8B-A814-C9F2F8D64C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07" r="4711" b="2"/>
          <a:stretch/>
        </p:blipFill>
        <p:spPr>
          <a:xfrm>
            <a:off x="908304" y="2478024"/>
            <a:ext cx="6009855" cy="369417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5808F-9484-4C1E-84D1-AAF466088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3" y="2478024"/>
            <a:ext cx="3872243" cy="3694176"/>
          </a:xfrm>
        </p:spPr>
        <p:txBody>
          <a:bodyPr anchor="ctr">
            <a:normAutofit/>
          </a:bodyPr>
          <a:lstStyle/>
          <a:p>
            <a:r>
              <a:rPr lang="en-US" sz="1800">
                <a:cs typeface="Calibri"/>
              </a:rPr>
              <a:t>Our current use of energy is unsustainable. Our heavy reliant on fossil fuels both depletes resources and pollutes the atmosphere</a:t>
            </a:r>
          </a:p>
          <a:p>
            <a:r>
              <a:rPr lang="en-US" sz="1800">
                <a:cs typeface="Calibri"/>
              </a:rPr>
              <a:t>Renewable energy, such as solar, doesn't have as big an impact on the environment and will last much longer</a:t>
            </a:r>
          </a:p>
          <a:p>
            <a:r>
              <a:rPr lang="en-US" sz="1800">
                <a:cs typeface="Calibri"/>
              </a:rPr>
              <a:t>Solar is one of the safest and cleanest sources of energy</a:t>
            </a:r>
          </a:p>
          <a:p>
            <a:endParaRPr lang="en-US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180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28F2-C762-4C3B-BE48-E63E35CB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calculations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F1C7E9-4995-4BAA-96D5-F185B3C32C6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806053"/>
              </p:ext>
            </p:extLst>
          </p:nvPr>
        </p:nvGraphicFramePr>
        <p:xfrm>
          <a:off x="2753335" y="2054838"/>
          <a:ext cx="6685329" cy="348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Worksheet" r:id="rId3" imgW="6324467" imgH="3299226" progId="Excel.Sheet.12">
                  <p:embed/>
                </p:oleObj>
              </mc:Choice>
              <mc:Fallback>
                <p:oleObj name="Worksheet" r:id="rId3" imgW="6324467" imgH="3299226" progId="Excel.Sheet.12">
                  <p:embed/>
                  <p:pic>
                    <p:nvPicPr>
                      <p:cNvPr id="4" name="Content Placeholder 3">
                        <a:extLst>
                          <a:ext uri="{FF2B5EF4-FFF2-40B4-BE49-F238E27FC236}">
                            <a16:creationId xmlns:a16="http://schemas.microsoft.com/office/drawing/2014/main" id="{83F1C7E9-4995-4BAA-96D5-F185B3C32C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53335" y="2054838"/>
                        <a:ext cx="6685329" cy="348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986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BE75-78B2-4241-8B60-706B798D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In perspective: cost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92EF9A7-5713-43AE-9342-5877AED0465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3961959"/>
              </p:ext>
            </p:extLst>
          </p:nvPr>
        </p:nvGraphicFramePr>
        <p:xfrm>
          <a:off x="778829" y="2164080"/>
          <a:ext cx="3244531" cy="3385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6E5A4ADC-2CE9-4CE2-9EAA-153DE280AAF4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95734766"/>
              </p:ext>
            </p:extLst>
          </p:nvPr>
        </p:nvGraphicFramePr>
        <p:xfrm>
          <a:off x="4248397" y="3319166"/>
          <a:ext cx="7373691" cy="1075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Worksheet" r:id="rId8" imgW="6324467" imgH="922137" progId="Excel.Sheet.12">
                  <p:embed/>
                </p:oleObj>
              </mc:Choice>
              <mc:Fallback>
                <p:oleObj name="Worksheet" r:id="rId8" imgW="6324467" imgH="922137" progId="Excel.Sheet.12">
                  <p:embed/>
                  <p:pic>
                    <p:nvPicPr>
                      <p:cNvPr id="9" name="Content Placeholder 6">
                        <a:extLst>
                          <a:ext uri="{FF2B5EF4-FFF2-40B4-BE49-F238E27FC236}">
                            <a16:creationId xmlns:a16="http://schemas.microsoft.com/office/drawing/2014/main" id="{6E5A4ADC-2CE9-4CE2-9EAA-153DE280AA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48397" y="3319166"/>
                        <a:ext cx="7373691" cy="1075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642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510E24-BCE4-4846-8D63-A1356D95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AU" sz="3600"/>
              <a:t>In perspective: cost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A969F-C916-4CCE-87AE-59341EF45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r>
              <a:rPr lang="en-AU" sz="2000"/>
              <a:t>Short term, sticking to fossil fuels is cheaper in terms of the cost</a:t>
            </a:r>
          </a:p>
          <a:p>
            <a:r>
              <a:rPr lang="en-AU" sz="2000"/>
              <a:t>Partly because coal stations already exist, whereas renewable energy involves creating new power stations</a:t>
            </a:r>
          </a:p>
          <a:p>
            <a:r>
              <a:rPr lang="en-AU" sz="2000"/>
              <a:t>However, it is best for our financial interests to invest in renewables now, as climate change will cost us further down the track</a:t>
            </a:r>
          </a:p>
          <a:p>
            <a:r>
              <a:rPr lang="en-AU" sz="2000"/>
              <a:t>Projections about how much climate change is costing us are complicated and not entirely accurate</a:t>
            </a:r>
          </a:p>
          <a:p>
            <a:r>
              <a:rPr lang="en-AU" sz="2000"/>
              <a:t>Projects supported by the Climate Council and MSSI have used modelling to estimate that the cost to Australia not meeting it’s Paris Accord target from now to 2050 is $1.19 trillion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1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81520-2203-432C-955E-916ABDD05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Reduction in emissions?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9D573B-5DD8-447F-82FE-0BF58A77E18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106677"/>
              </p:ext>
            </p:extLst>
          </p:nvPr>
        </p:nvGraphicFramePr>
        <p:xfrm>
          <a:off x="2114145" y="2477190"/>
          <a:ext cx="6996763" cy="251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Worksheet" r:id="rId3" imgW="4129907" imgH="1486076" progId="Excel.Sheet.12">
                  <p:embed/>
                </p:oleObj>
              </mc:Choice>
              <mc:Fallback>
                <p:oleObj name="Worksheet" r:id="rId3" imgW="4129907" imgH="1486076" progId="Excel.Sheet.12">
                  <p:embed/>
                  <p:pic>
                    <p:nvPicPr>
                      <p:cNvPr id="4" name="Content Placeholder 3">
                        <a:extLst>
                          <a:ext uri="{FF2B5EF4-FFF2-40B4-BE49-F238E27FC236}">
                            <a16:creationId xmlns:a16="http://schemas.microsoft.com/office/drawing/2014/main" id="{899D573B-5DD8-447F-82FE-0BF58A77E1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4145" y="2477190"/>
                        <a:ext cx="6996763" cy="2516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19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BDB86D-ED8A-4308-87BF-9837BDA3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AU" sz="360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69721-4CFE-4C9B-BA2E-39DFFCCE7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AU" sz="2000"/>
              <a:t>There are still problems posed, such as the reliability of solar panels and what to do with the waste when they die</a:t>
            </a:r>
          </a:p>
          <a:p>
            <a:r>
              <a:rPr lang="en-AU" sz="2000"/>
              <a:t>Based on our calculations, increasing our solar use by 8% is likely to cost us around $51 billion, or around $2 billion a year over a 25 year investment</a:t>
            </a:r>
          </a:p>
          <a:p>
            <a:r>
              <a:rPr lang="en-AU" sz="2000"/>
              <a:t>If people are willing to sacrifice a little, this is something that is achievable</a:t>
            </a:r>
          </a:p>
          <a:p>
            <a:r>
              <a:rPr lang="en-AU" sz="2000"/>
              <a:t>While it is only an 8% increase in renewable energy, every increment helps when tackling an issue like this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2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Widescreen</PresentationFormat>
  <Paragraphs>36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Worksheet</vt:lpstr>
      <vt:lpstr>Energy Sustainability</vt:lpstr>
      <vt:lpstr>Other sustainable concepts – potential topics</vt:lpstr>
      <vt:lpstr>Could we increase Australia's use of solar?</vt:lpstr>
      <vt:lpstr>Why solar? </vt:lpstr>
      <vt:lpstr>Initial calculations</vt:lpstr>
      <vt:lpstr>In perspective: cost</vt:lpstr>
      <vt:lpstr>In perspective: cost</vt:lpstr>
      <vt:lpstr>Reduction in emissions?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Sustainability</dc:title>
  <dc:creator>Persis Chan</dc:creator>
  <cp:lastModifiedBy>Persis Chan</cp:lastModifiedBy>
  <cp:revision>2</cp:revision>
  <dcterms:created xsi:type="dcterms:W3CDTF">2020-12-02T00:46:43Z</dcterms:created>
  <dcterms:modified xsi:type="dcterms:W3CDTF">2020-12-03T14:41:13Z</dcterms:modified>
</cp:coreProperties>
</file>